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58" r:id="rId7"/>
    <p:sldId id="278" r:id="rId8"/>
    <p:sldId id="276" r:id="rId9"/>
    <p:sldId id="260" r:id="rId10"/>
    <p:sldId id="261" r:id="rId11"/>
    <p:sldId id="263" r:id="rId12"/>
    <p:sldId id="264" r:id="rId13"/>
    <p:sldId id="262" r:id="rId14"/>
    <p:sldId id="279" r:id="rId15"/>
    <p:sldId id="27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A21CC9B3-3D3D-452D-B018-DE8B0A563DE3}">
          <p14:sldIdLst>
            <p14:sldId id="256"/>
            <p14:sldId id="257"/>
            <p14:sldId id="258"/>
            <p14:sldId id="278"/>
            <p14:sldId id="276"/>
            <p14:sldId id="260"/>
            <p14:sldId id="261"/>
            <p14:sldId id="263"/>
            <p14:sldId id="264"/>
            <p14:sldId id="262"/>
            <p14:sldId id="279"/>
            <p14:sldId id="275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 Rodríguez" userId="9a75c0be-de0d-4d40-9776-e77f27b4a7c1" providerId="ADAL" clId="{FCA6167B-C093-431D-9BF3-94D5F1EC773A}"/>
    <pc:docChg chg="modSld">
      <pc:chgData name="Aida Rodríguez" userId="9a75c0be-de0d-4d40-9776-e77f27b4a7c1" providerId="ADAL" clId="{FCA6167B-C093-431D-9BF3-94D5F1EC773A}" dt="2023-03-10T12:33:38.963" v="3" actId="108"/>
      <pc:docMkLst>
        <pc:docMk/>
      </pc:docMkLst>
      <pc:sldChg chg="modSp mod">
        <pc:chgData name="Aida Rodríguez" userId="9a75c0be-de0d-4d40-9776-e77f27b4a7c1" providerId="ADAL" clId="{FCA6167B-C093-431D-9BF3-94D5F1EC773A}" dt="2023-03-10T12:33:38.963" v="3" actId="108"/>
        <pc:sldMkLst>
          <pc:docMk/>
          <pc:sldMk cId="791022432" sldId="278"/>
        </pc:sldMkLst>
        <pc:spChg chg="mod">
          <ac:chgData name="Aida Rodríguez" userId="9a75c0be-de0d-4d40-9776-e77f27b4a7c1" providerId="ADAL" clId="{FCA6167B-C093-431D-9BF3-94D5F1EC773A}" dt="2023-03-10T12:33:38.963" v="3" actId="108"/>
          <ac:spMkLst>
            <pc:docMk/>
            <pc:sldMk cId="791022432" sldId="278"/>
            <ac:spMk id="3" creationId="{5A1D9695-7636-82E9-281F-D1617BAE9C1F}"/>
          </ac:spMkLst>
        </pc:spChg>
      </pc:sldChg>
    </pc:docChg>
  </pc:docChgLst>
  <pc:docChgLst>
    <pc:chgData name="Aida Rodríguez" userId="9a75c0be-de0d-4d40-9776-e77f27b4a7c1" providerId="ADAL" clId="{5E09349B-B292-4830-9DD3-B15F7D120524}"/>
    <pc:docChg chg="modSld">
      <pc:chgData name="Aida Rodríguez" userId="9a75c0be-de0d-4d40-9776-e77f27b4a7c1" providerId="ADAL" clId="{5E09349B-B292-4830-9DD3-B15F7D120524}" dt="2022-05-24T09:50:47.318" v="72"/>
      <pc:docMkLst>
        <pc:docMk/>
      </pc:docMkLst>
      <pc:sldChg chg="addSp modSp mod">
        <pc:chgData name="Aida Rodríguez" userId="9a75c0be-de0d-4d40-9776-e77f27b4a7c1" providerId="ADAL" clId="{5E09349B-B292-4830-9DD3-B15F7D120524}" dt="2022-05-24T09:50:47.318" v="72"/>
        <pc:sldMkLst>
          <pc:docMk/>
          <pc:sldMk cId="2865764649" sldId="275"/>
        </pc:sldMkLst>
        <pc:spChg chg="mod">
          <ac:chgData name="Aida Rodríguez" userId="9a75c0be-de0d-4d40-9776-e77f27b4a7c1" providerId="ADAL" clId="{5E09349B-B292-4830-9DD3-B15F7D120524}" dt="2022-05-24T09:50:47.318" v="72"/>
          <ac:spMkLst>
            <pc:docMk/>
            <pc:sldMk cId="2865764649" sldId="275"/>
            <ac:spMk id="3" creationId="{8A745557-F27F-020B-5A65-E147E1FE1BD8}"/>
          </ac:spMkLst>
        </pc:spChg>
        <pc:spChg chg="add">
          <ac:chgData name="Aida Rodríguez" userId="9a75c0be-de0d-4d40-9776-e77f27b4a7c1" providerId="ADAL" clId="{5E09349B-B292-4830-9DD3-B15F7D120524}" dt="2022-05-24T09:50:39.384" v="69" actId="22"/>
          <ac:spMkLst>
            <pc:docMk/>
            <pc:sldMk cId="2865764649" sldId="275"/>
            <ac:spMk id="6" creationId="{60BD25D7-C59B-CE98-9C5F-540FDD0644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75EB3-9E6B-4BB1-9883-312227223157}" type="datetimeFigureOut">
              <a:rPr lang="es-ES" smtClean="0"/>
              <a:t>12/04/2023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06B94-C7F9-4CC0-9FE3-0638D8C2A8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6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520A7E9-0401-4274-BEEF-BE27A1A51857}" type="datetime1">
              <a:rPr lang="es-ES" smtClean="0"/>
              <a:t>12/04/2023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9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1134-E598-4D61-A831-8AB0F9D243B2}" type="datetime1">
              <a:rPr lang="es-ES" smtClean="0"/>
              <a:t>12/04/2023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56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065E-F11D-43AF-81E7-7EA9F5C4E483}" type="datetime1">
              <a:rPr lang="es-ES" smtClean="0"/>
              <a:t>12/04/2023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308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B8B8-FB6A-4580-B938-13A6F8752960}" type="datetime1">
              <a:rPr lang="es-ES" smtClean="0"/>
              <a:t>12/04/2023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12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AA0F-2CBF-46D7-A6B8-8F64BB8D64F2}" type="datetime1">
              <a:rPr lang="es-ES" smtClean="0"/>
              <a:t>12/04/2023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84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C310-EDFB-44F1-9C3B-3D4A7DA656E3}" type="datetime1">
              <a:rPr lang="es-ES" smtClean="0"/>
              <a:t>12/04/2023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55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AAAD-C5C7-403A-97B6-4D81C5C66BEB}" type="datetime1">
              <a:rPr lang="es-ES" smtClean="0"/>
              <a:t>12/04/2023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02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CC86-090A-4E3D-AB04-C0EA49A2D793}" type="datetime1">
              <a:rPr lang="es-ES" smtClean="0"/>
              <a:t>12/04/2023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35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305C-6AB8-405F-89E1-22B34C31068B}" type="datetime1">
              <a:rPr lang="es-ES" smtClean="0"/>
              <a:t>12/04/2023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36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D3E4-CEE7-4071-BAB3-F19FCE83DAFE}" type="datetime1">
              <a:rPr lang="es-ES" smtClean="0"/>
              <a:t>12/04/2023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14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1509-AA59-411B-BBE0-606A89236630}" type="datetime1">
              <a:rPr lang="es-ES" smtClean="0"/>
              <a:t>12/04/2023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54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8FB1-E04A-47C3-A8BA-1D462FC8E9CA}" type="datetime1">
              <a:rPr lang="es-ES" smtClean="0"/>
              <a:t>12/04/2023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42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8F695-DFC0-4AA7-9132-0F3BD02E2706}" type="datetime1">
              <a:rPr lang="es-ES" smtClean="0"/>
              <a:t>12/04/2023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1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868B-AC3F-4235-B7F3-E0ED4E2E0B3A}" type="datetime1">
              <a:rPr lang="es-ES" smtClean="0"/>
              <a:t>12/04/2023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7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5F1D-543E-4F06-81AF-5CC227DBD047}" type="datetime1">
              <a:rPr lang="es-ES" smtClean="0"/>
              <a:t>12/04/2023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0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9A61-3F66-4206-B30A-2E2CC5471B8D}" type="datetime1">
              <a:rPr lang="es-ES" smtClean="0"/>
              <a:t>12/04/2023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0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4672-0332-49C4-8A59-CD90F4CD80AF}" type="datetime1">
              <a:rPr lang="es-ES" smtClean="0"/>
              <a:t>12/04/2023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08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65DD21-2139-4379-8550-806C5BD7FD17}" type="datetime1">
              <a:rPr lang="es-ES" smtClean="0"/>
              <a:t>12/04/2023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s-ES"/>
              <a:t>www.vps-strategic.com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03C45-7640-4755-9AA6-1D1901F8CC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58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u.es/proteccion-de-datos" TargetMode="External"/><Relationship Id="rId2" Type="http://schemas.openxmlformats.org/officeDocument/2006/relationships/hyperlink" Target="mailto:dpd@ubu.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dpd@ubu.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A50E7-FCBE-F605-A058-980D178E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408923"/>
            <a:ext cx="6815669" cy="1977742"/>
          </a:xfrm>
        </p:spPr>
        <p:txBody>
          <a:bodyPr/>
          <a:lstStyle/>
          <a:p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  <a:t/>
            </a:r>
            <a:br>
              <a:rPr lang="es-ES" altLang="es-ES_tradnl" sz="5400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3600" b="1" dirty="0">
                <a:solidFill>
                  <a:srgbClr val="006666"/>
                </a:solidFill>
                <a:latin typeface="Century Schoolbook (Cuerpo)"/>
              </a:rPr>
              <a:t>Protección de datos </a:t>
            </a:r>
            <a:br>
              <a:rPr lang="es-ES" altLang="es-ES_tradnl" sz="3600" b="1" dirty="0">
                <a:solidFill>
                  <a:srgbClr val="006666"/>
                </a:solidFill>
                <a:latin typeface="Century Schoolbook (Cuerpo)"/>
              </a:rPr>
            </a:br>
            <a:r>
              <a:rPr lang="es-ES" altLang="es-ES_tradnl" sz="3600" b="1" dirty="0">
                <a:solidFill>
                  <a:srgbClr val="006666"/>
                </a:solidFill>
                <a:latin typeface="Century Schoolbook (Cuerpo)"/>
              </a:rPr>
              <a:t>e indicadores de titulación</a:t>
            </a:r>
            <a:endParaRPr lang="es-ES" sz="36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E4B1F7-3F48-D120-1A79-83D681A8A8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1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www.vps-strategic.com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C5284E-8C19-ED46-463A-2B52F87B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542" y="3657597"/>
            <a:ext cx="3507658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1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26DF7-FF88-21EF-B7C8-22842EEA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3102"/>
            <a:ext cx="9601196" cy="1604865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ACCESO Y CESIÓN DE DATOS PERSONALES DE INDICADORES A TERCEROS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EABF4F-EA4B-0763-896C-C394084F7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Sólo el </a:t>
            </a:r>
            <a:r>
              <a:rPr lang="es-ES" u="sng" dirty="0"/>
              <a:t>coordinador  de la titulación</a:t>
            </a:r>
            <a:r>
              <a:rPr lang="es-ES" dirty="0"/>
              <a:t> podrá tener acceso a estos datos.</a:t>
            </a:r>
          </a:p>
          <a:p>
            <a:r>
              <a:rPr lang="es-ES" u="sng" dirty="0"/>
              <a:t>Profesores</a:t>
            </a:r>
            <a:r>
              <a:rPr lang="es-ES" dirty="0"/>
              <a:t> podrán tener acceso al expediente del alumno (por actividad de docencia), pero deben </a:t>
            </a:r>
            <a:r>
              <a:rPr lang="es-ES" u="sng" dirty="0"/>
              <a:t>abstenerse</a:t>
            </a:r>
            <a:r>
              <a:rPr lang="es-ES" dirty="0"/>
              <a:t> de compartir dichos datos de los alumnos con terceros.</a:t>
            </a:r>
          </a:p>
          <a:p>
            <a:r>
              <a:rPr lang="es-ES" u="sng" dirty="0"/>
              <a:t>Secretaría General</a:t>
            </a:r>
            <a:r>
              <a:rPr lang="es-ES" dirty="0"/>
              <a:t>: No facilitar estos datos a terceros que lo soliciten; ante la duda, consultar al DPD. </a:t>
            </a:r>
          </a:p>
        </p:txBody>
      </p:sp>
    </p:spTree>
    <p:extLst>
      <p:ext uri="{BB962C8B-B14F-4D97-AF65-F5344CB8AC3E}">
        <p14:creationId xmlns:p14="http://schemas.microsoft.com/office/powerpoint/2010/main" val="15207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9C8D8-F227-DDEF-AB55-C667C9B6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NO CONTACTAR CON </a:t>
            </a:r>
            <a:br>
              <a:rPr lang="es-ES" sz="3600" dirty="0"/>
            </a:br>
            <a:r>
              <a:rPr lang="es-ES" sz="3600" dirty="0"/>
              <a:t>ALUMNOS O EX ALUMNOS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68817C-BB53-2949-463F-065E34DEF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profesores, coordinadores de la titulación ni secretaria general </a:t>
            </a:r>
            <a:r>
              <a:rPr lang="es-ES" u="sng" dirty="0">
                <a:solidFill>
                  <a:srgbClr val="FF0000"/>
                </a:solidFill>
              </a:rPr>
              <a:t>NO podrán ponerse en contacto </a:t>
            </a:r>
            <a:r>
              <a:rPr lang="es-ES" dirty="0">
                <a:solidFill>
                  <a:schemeClr val="tx1"/>
                </a:solidFill>
              </a:rPr>
              <a:t>con l</a:t>
            </a:r>
            <a:r>
              <a:rPr lang="es-ES" dirty="0"/>
              <a:t>os alumnos con la finalidad de preguntarles por las causas del abandono o cambio de titulación, entre otros ejemplos.</a:t>
            </a:r>
          </a:p>
          <a:p>
            <a:r>
              <a:rPr lang="es-ES" dirty="0"/>
              <a:t>Se necesita para esta finalidad, el </a:t>
            </a:r>
            <a:r>
              <a:rPr lang="es-ES" u="sng" dirty="0"/>
              <a:t>consentimiento </a:t>
            </a:r>
            <a:r>
              <a:rPr lang="es-ES" dirty="0"/>
              <a:t>por escrito del alumno / ex alumno. </a:t>
            </a:r>
          </a:p>
          <a:p>
            <a:r>
              <a:rPr lang="es-ES" dirty="0"/>
              <a:t>Si usted contacta con el alumno para dicha finalidad, estaría ante un incumplimiento de la legislación de protección </a:t>
            </a:r>
            <a:r>
              <a:rPr lang="es-ES"/>
              <a:t>de datos.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944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592D8-FB8B-3D1E-D8EC-128E60C9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EN CASO DE DUDAS, CONTACTAR CON: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745557-F27F-020B-5A65-E147E1FE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/>
              <a:t>DPD Universidad de Burgos </a:t>
            </a:r>
          </a:p>
          <a:p>
            <a:pPr marL="0" indent="0">
              <a:buNone/>
            </a:pPr>
            <a:r>
              <a:rPr lang="es-ES" dirty="0">
                <a:hlinkClick r:id="rId2"/>
              </a:rPr>
              <a:t>dpd@ubu.es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Protección de datos - Universidad de Burgos</a:t>
            </a:r>
          </a:p>
          <a:p>
            <a:pPr marL="0" indent="0">
              <a:buNone/>
            </a:pPr>
            <a:r>
              <a:rPr lang="es-ES" sz="1800" u="sng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https://www.ubu.es/proteccion-de-datos</a:t>
            </a:r>
            <a:endParaRPr lang="es-E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576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6566-321E-26DF-943C-AE9B79938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79588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68208-0E08-41FE-7D21-7CEC3A5F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/>
              <a:t>Actuaciones de las que hablaremos…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FDCC9D-E86D-F47A-DCCB-38F0C1531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es-ES" sz="2400" b="1" dirty="0">
              <a:solidFill>
                <a:schemeClr val="tx1"/>
              </a:solidFill>
              <a:latin typeface="Century Schoolbook (Cuerpo)"/>
            </a:endParaRPr>
          </a:p>
          <a:p>
            <a:pPr marL="0" indent="0">
              <a:buFontTx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entury Schoolbook (Cuerpo)"/>
              </a:rPr>
              <a:t>1) </a:t>
            </a:r>
            <a:r>
              <a:rPr lang="es-ES" b="1" dirty="0">
                <a:solidFill>
                  <a:schemeClr val="tx1"/>
                </a:solidFill>
                <a:latin typeface="Century Schoolbook (Cuerpo)"/>
              </a:rPr>
              <a:t>¿Qué son los indicadores de titulación?</a:t>
            </a:r>
            <a:endParaRPr lang="es-ES" sz="2400" b="1" dirty="0">
              <a:solidFill>
                <a:schemeClr val="tx1"/>
              </a:solidFill>
              <a:latin typeface="Century Schoolbook (Cuerpo)"/>
            </a:endParaRPr>
          </a:p>
          <a:p>
            <a:pPr marL="0" indent="0">
              <a:buFontTx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entury Schoolbook (Cuerpo)"/>
              </a:rPr>
              <a:t>2) Protección de datos alumnos </a:t>
            </a:r>
          </a:p>
          <a:p>
            <a:pPr marL="0" indent="0">
              <a:buFontTx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entury Schoolbook (Cuerpo)"/>
              </a:rPr>
              <a:t>3)</a:t>
            </a:r>
            <a:r>
              <a:rPr lang="es-ES" sz="2400" dirty="0">
                <a:latin typeface="Century Schoolbook (Cuerpo)"/>
              </a:rPr>
              <a:t> </a:t>
            </a:r>
            <a:r>
              <a:rPr lang="es-ES" sz="2400" b="1" dirty="0">
                <a:solidFill>
                  <a:schemeClr val="tx1"/>
                </a:solidFill>
                <a:latin typeface="Century Schoolbook (Cuerpo)"/>
              </a:rPr>
              <a:t>A</a:t>
            </a:r>
            <a:r>
              <a:rPr lang="es-ES" b="1" dirty="0">
                <a:solidFill>
                  <a:schemeClr val="tx1"/>
                </a:solidFill>
                <a:latin typeface="Century Schoolbook (Cuerpo)"/>
              </a:rPr>
              <a:t>cceso y cesión de datos personales a terceros</a:t>
            </a:r>
          </a:p>
          <a:p>
            <a:pPr marL="0" indent="0">
              <a:buFontTx/>
              <a:buNone/>
              <a:defRPr/>
            </a:pPr>
            <a:r>
              <a:rPr lang="es-ES" b="1" dirty="0">
                <a:solidFill>
                  <a:schemeClr val="tx1"/>
                </a:solidFill>
                <a:latin typeface="Century Schoolbook (Cuerpo)"/>
              </a:rPr>
              <a:t>4)No contactar con alumnos / ex alumnos</a:t>
            </a:r>
          </a:p>
        </p:txBody>
      </p:sp>
    </p:spTree>
    <p:extLst>
      <p:ext uri="{BB962C8B-B14F-4D97-AF65-F5344CB8AC3E}">
        <p14:creationId xmlns:p14="http://schemas.microsoft.com/office/powerpoint/2010/main" val="270373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AF4A62D-454E-2D8D-2054-EDAB3FD19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altLang="es-ES" sz="5400" dirty="0">
                <a:latin typeface="Century Schoolbook (Cuerpo)"/>
              </a:rPr>
              <a:t>1) </a:t>
            </a:r>
            <a:r>
              <a:rPr lang="es-ES" altLang="es-ES" sz="4000" dirty="0">
                <a:latin typeface="Century Schoolbook (Cuerpo)"/>
              </a:rPr>
              <a:t>INDICADORES DE TITULACIÓN</a:t>
            </a:r>
            <a:endParaRPr lang="es-ES" sz="4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1FDD51-3D4F-63E3-8F8A-80FC3C0BD1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57" y="173458"/>
            <a:ext cx="1424211" cy="138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690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9470A-B0B1-03C0-D8ED-FBD2C4E1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11764"/>
            <a:ext cx="9601196" cy="1026368"/>
          </a:xfrm>
        </p:spPr>
        <p:txBody>
          <a:bodyPr/>
          <a:lstStyle/>
          <a:p>
            <a:r>
              <a:rPr lang="es-ES" dirty="0"/>
              <a:t>ACTIVIDAD DE 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1D9695-7636-82E9-281F-D1617BAE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1273"/>
            <a:ext cx="9601196" cy="3554963"/>
          </a:xfrm>
        </p:spPr>
        <p:txBody>
          <a:bodyPr>
            <a:normAutofit fontScale="62500" lnSpcReduction="20000"/>
          </a:bodyPr>
          <a:lstStyle/>
          <a:p>
            <a:r>
              <a:rPr lang="es-ES" sz="1900" b="1" dirty="0"/>
              <a:t>Responsable: </a:t>
            </a:r>
            <a:r>
              <a:rPr lang="es-ES" sz="1900" dirty="0"/>
              <a:t>Universidad de Burgos</a:t>
            </a:r>
          </a:p>
          <a:p>
            <a:r>
              <a:rPr lang="es-ES" sz="1900" b="1" dirty="0"/>
              <a:t>Finalidad: </a:t>
            </a:r>
            <a:r>
              <a:rPr lang="es-ES" sz="1900" dirty="0"/>
              <a:t>Análisis de los principales indicadores de la titulación: tasa abandono, tasa cambio de titulación, rendimiento académico, entre otros. </a:t>
            </a:r>
          </a:p>
          <a:p>
            <a:pPr>
              <a:spcBef>
                <a:spcPts val="1200"/>
              </a:spcBef>
            </a:pPr>
            <a:r>
              <a:rPr lang="es-ES" sz="1900" b="1" dirty="0"/>
              <a:t>Base de legitimación:</a:t>
            </a:r>
            <a:r>
              <a:rPr lang="es-ES" sz="1900" dirty="0"/>
              <a:t> Cumplimiento de una obligación legal/Ley Orgánica 6/2001, de 21 de diciembre, de Universidades/ Real Decreto 822/2021, de 28 de septiembre, por el que se establece la organización de las enseñanzas universitarias y del procedimiento de aseguramiento de su calidad</a:t>
            </a:r>
          </a:p>
          <a:p>
            <a:r>
              <a:rPr lang="es-ES" sz="1900" b="1" dirty="0"/>
              <a:t>Categorías de interesados: </a:t>
            </a:r>
            <a:r>
              <a:rPr lang="es-ES" sz="1900" dirty="0"/>
              <a:t>Alumnos, ex alumnos</a:t>
            </a:r>
          </a:p>
          <a:p>
            <a:r>
              <a:rPr lang="es-ES" sz="1900" b="1" dirty="0"/>
              <a:t>Categorías de datos personales tratados: </a:t>
            </a:r>
            <a:r>
              <a:rPr lang="es-ES" sz="1900" dirty="0"/>
              <a:t>Datos identificativos: Nombre, apellidos, DNI / Datos académicos: titulación, curso, expediente </a:t>
            </a:r>
          </a:p>
          <a:p>
            <a:r>
              <a:rPr lang="es-ES" sz="1900" b="1" dirty="0"/>
              <a:t>Destinatarios de los datos: </a:t>
            </a:r>
            <a:r>
              <a:rPr lang="es-ES" sz="1900" dirty="0"/>
              <a:t>Agencia Nacional de Evaluación de la Calidad y Acreditación; ACSUCYL, INE, MEC, JCYL, CRUE; Entidades que gestionan rankings o evaluaciones de transparencia. Comunidad universitaria; </a:t>
            </a:r>
            <a:r>
              <a:rPr lang="es-ES" sz="1900" dirty="0" err="1"/>
              <a:t>Alumni</a:t>
            </a:r>
            <a:r>
              <a:rPr lang="es-ES" sz="1900" dirty="0"/>
              <a:t>.</a:t>
            </a:r>
          </a:p>
          <a:p>
            <a:r>
              <a:rPr lang="es-ES" sz="1900" b="1" dirty="0"/>
              <a:t>Transferencias internacionales: </a:t>
            </a:r>
            <a:r>
              <a:rPr lang="es-ES" sz="1900" dirty="0"/>
              <a:t>No se prevén.</a:t>
            </a:r>
          </a:p>
          <a:p>
            <a:r>
              <a:rPr lang="es-ES" sz="1900" b="1" dirty="0"/>
              <a:t>Plazo de conservación: </a:t>
            </a:r>
            <a:r>
              <a:rPr lang="es-ES" sz="1900" dirty="0"/>
              <a:t>Los datos de usuarios del servicio se conservarán en el sistema de forma indefinida en tanto el interesado no solicite su supresión.</a:t>
            </a:r>
          </a:p>
          <a:p>
            <a:r>
              <a:rPr lang="es-ES" sz="1900" b="1" dirty="0"/>
              <a:t>Medidas de seguridad: </a:t>
            </a:r>
            <a:r>
              <a:rPr lang="es-ES" sz="1900" dirty="0"/>
              <a:t>Se aplican las medidas técnicas, organizativas y operacionales de seguridad y protección de datos, que correspondan conforme al Esquema Nacional de Seguridad </a:t>
            </a:r>
          </a:p>
          <a:p>
            <a:r>
              <a:rPr lang="es-ES" sz="1900" b="1" dirty="0"/>
              <a:t>Derechos: </a:t>
            </a:r>
            <a:r>
              <a:rPr lang="es-ES" sz="1900" dirty="0"/>
              <a:t>acceso, rectificación, cancelación, oposición, limitación del tratamiento, olvido y portabilidad, y en su caso la revocación del consentimiento  a través de la dirección electrónica</a:t>
            </a:r>
            <a:r>
              <a:rPr lang="es-ES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90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dpd@ubu.es </a:t>
            </a:r>
            <a:r>
              <a:rPr lang="es-ES" sz="1900" dirty="0"/>
              <a:t>o la dirección postal de la Universidad</a:t>
            </a:r>
          </a:p>
        </p:txBody>
      </p:sp>
    </p:spTree>
    <p:extLst>
      <p:ext uri="{BB962C8B-B14F-4D97-AF65-F5344CB8AC3E}">
        <p14:creationId xmlns:p14="http://schemas.microsoft.com/office/powerpoint/2010/main" val="79102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F0050-6C2A-19B9-3A58-3B5FBBC6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¿QUÉ SON LOS INDICADORES?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AAA29A-67B0-D039-1D1F-E90C96268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Indicadores relacionados con el proceso académico de los estudiantes universitarios y sus resultados.</a:t>
            </a:r>
          </a:p>
          <a:p>
            <a:pPr algn="just"/>
            <a:r>
              <a:rPr lang="es-ES" dirty="0"/>
              <a:t>Por ejemplo: Tasa de abandono, cambio de estudios, rendimiento académico, entre otros.</a:t>
            </a:r>
          </a:p>
          <a:p>
            <a:pPr algn="just"/>
            <a:r>
              <a:rPr lang="es-ES" dirty="0"/>
              <a:t>Informes de seguimiento, asimismo, acreditarán la transparencia de la información e indicadores que muestren los resultados académicos del título, detectarán posibles deficiencias en la implantación e identificarán las buenas prácticas en el seguimiento y mejora permanente de los estudios universitarios. Los citados informes serán remitidos a la agencia de calidad correspondiente, para su valoración, según establezca el protocolo de cada agencia.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4A7272-FBF0-7D6B-64EB-FBA903BB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www.vps-strategic.com</a:t>
            </a:r>
          </a:p>
        </p:txBody>
      </p:sp>
    </p:spTree>
    <p:extLst>
      <p:ext uri="{BB962C8B-B14F-4D97-AF65-F5344CB8AC3E}">
        <p14:creationId xmlns:p14="http://schemas.microsoft.com/office/powerpoint/2010/main" val="195255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F8C3410-396A-AD06-DC9F-7FA27C744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455577"/>
            <a:ext cx="6815669" cy="1931088"/>
          </a:xfrm>
        </p:spPr>
        <p:txBody>
          <a:bodyPr/>
          <a:lstStyle/>
          <a:p>
            <a:pPr marL="0" indent="0">
              <a:defRPr/>
            </a:pPr>
            <a:r>
              <a:rPr lang="es-ES" altLang="es-ES" sz="4000" dirty="0">
                <a:latin typeface="Century Schoolbook (Cuerpo)"/>
              </a:rPr>
              <a:t> </a:t>
            </a:r>
            <a:r>
              <a:rPr lang="es-ES" altLang="es-ES" sz="3600" dirty="0">
                <a:latin typeface="Century Schoolbook (Cuerpo)"/>
              </a:rPr>
              <a:t>2) PROTECCIÓN DATOS ALUMNOS Y EX ALUMNOS</a:t>
            </a:r>
            <a:endParaRPr lang="es-ES" sz="3600" dirty="0">
              <a:latin typeface="Century Schoolbook (Cuerpo)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711DFB-C277-768D-A057-8EC57A2559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957" y="173458"/>
            <a:ext cx="1424211" cy="138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263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237DB-07A4-5F8D-1324-FCF5A3A3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DATO PERSONAL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3B3397-48DB-3DA6-D307-13C688510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s-ES" altLang="es-ES" i="1" dirty="0"/>
              <a:t>Toda información sobre una persona física identificada o identificable</a:t>
            </a:r>
            <a:endParaRPr lang="es-ES" altLang="es-ES" dirty="0"/>
          </a:p>
          <a:p>
            <a:pPr marL="0" indent="0">
              <a:buFontTx/>
              <a:buNone/>
              <a:defRPr/>
            </a:pPr>
            <a:r>
              <a:rPr lang="es-ES" altLang="es-ES" u="sng" dirty="0"/>
              <a:t>P. física identificable: </a:t>
            </a:r>
            <a:r>
              <a:rPr lang="es-ES" altLang="es-ES" dirty="0"/>
              <a:t>Identidad pueda determinarse directa o indirectamente (nombre, Número de identificación, datos localizador, elementos identidad física, fisiológica, genética, psíquica, económica, cultural o social.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Obvio que en la información que se maneje para extraer los indicadores, nos encontraremos datos personales.</a:t>
            </a:r>
          </a:p>
        </p:txBody>
      </p:sp>
    </p:spTree>
    <p:extLst>
      <p:ext uri="{BB962C8B-B14F-4D97-AF65-F5344CB8AC3E}">
        <p14:creationId xmlns:p14="http://schemas.microsoft.com/office/powerpoint/2010/main" val="319264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FBBF0-4C17-05EF-CA4C-B2725F78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DATOS ALUMNOS EN 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4A2FCA-F993-06B7-E015-79095E8C7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ES" sz="2900" dirty="0"/>
              <a:t>Identificativos: Nombre y apellidos, DNI</a:t>
            </a:r>
          </a:p>
          <a:p>
            <a:pPr>
              <a:defRPr/>
            </a:pPr>
            <a:r>
              <a:rPr lang="es-ES" sz="2900" dirty="0"/>
              <a:t>Académicos: Titulación, curso, expediente completo</a:t>
            </a:r>
          </a:p>
          <a:p>
            <a:pPr>
              <a:defRPr/>
            </a:pPr>
            <a:endParaRPr lang="es-ES" sz="2900" b="1" dirty="0"/>
          </a:p>
          <a:p>
            <a:pPr>
              <a:defRPr/>
            </a:pPr>
            <a:endParaRPr lang="es-ES" sz="2900" b="1" dirty="0"/>
          </a:p>
          <a:p>
            <a:pPr marL="0" indent="0">
              <a:buFontTx/>
              <a:buNone/>
              <a:defRPr/>
            </a:pPr>
            <a:r>
              <a:rPr lang="es-ES" sz="2900" b="1" dirty="0"/>
              <a:t>         </a:t>
            </a:r>
          </a:p>
          <a:p>
            <a:pPr marL="0" indent="0">
              <a:buFontTx/>
              <a:buNone/>
              <a:defRPr/>
            </a:pPr>
            <a:r>
              <a:rPr lang="es-ES" sz="2900" b="1" dirty="0"/>
              <a:t>       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886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41BCC-0BB2-9FA5-BD81-DFCC3A965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558212"/>
            <a:ext cx="6815669" cy="1870787"/>
          </a:xfrm>
        </p:spPr>
        <p:txBody>
          <a:bodyPr/>
          <a:lstStyle/>
          <a:p>
            <a:r>
              <a:rPr lang="es-ES" sz="3600" dirty="0">
                <a:latin typeface="Century Schoolbook (Cuerpo)"/>
              </a:rPr>
              <a:t>3) ACCESO Y CESIÓN DE DATOS PERSONALES A TERCEROS</a:t>
            </a:r>
          </a:p>
        </p:txBody>
      </p:sp>
    </p:spTree>
    <p:extLst>
      <p:ext uri="{BB962C8B-B14F-4D97-AF65-F5344CB8AC3E}">
        <p14:creationId xmlns:p14="http://schemas.microsoft.com/office/powerpoint/2010/main" val="4270993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7yq xmlns="b8b20366-5e82-4861-9575-0d38218ec1f2">
      <UserInfo>
        <DisplayName/>
        <AccountId xsi:nil="true"/>
        <AccountType/>
      </UserInfo>
    </m7yq>
    <lcf76f155ced4ddcb4097134ff3c332f xmlns="b8b20366-5e82-4861-9575-0d38218ec1f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421EBE3FDE3E4EA7462DCBAD942A1D" ma:contentTypeVersion="16" ma:contentTypeDescription="Crear nuevo documento." ma:contentTypeScope="" ma:versionID="a41301e6abd8fae9d89d9d430dee6043">
  <xsd:schema xmlns:xsd="http://www.w3.org/2001/XMLSchema" xmlns:xs="http://www.w3.org/2001/XMLSchema" xmlns:p="http://schemas.microsoft.com/office/2006/metadata/properties" xmlns:ns2="edff77fd-8c86-4c33-97ec-b435e782d1d4" xmlns:ns3="b8b20366-5e82-4861-9575-0d38218ec1f2" targetNamespace="http://schemas.microsoft.com/office/2006/metadata/properties" ma:root="true" ma:fieldsID="51bcf7e4869ad6c56df743748e6114e7" ns2:_="" ns3:_="">
    <xsd:import namespace="edff77fd-8c86-4c33-97ec-b435e782d1d4"/>
    <xsd:import namespace="b8b20366-5e82-4861-9575-0d38218ec1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7yq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f77fd-8c86-4c33-97ec-b435e782d1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20366-5e82-4861-9575-0d38218ec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7yq" ma:index="12" nillable="true" ma:displayName="Persona o grupo" ma:list="UserInfo" ma:internalName="m7yq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61f3155e-d5f8-4c9a-93cd-e5d60bb54c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DC41B0-F807-4913-9195-C48B216CA6C0}">
  <ds:schemaRefs>
    <ds:schemaRef ds:uri="edff77fd-8c86-4c33-97ec-b435e782d1d4"/>
    <ds:schemaRef ds:uri="http://purl.org/dc/terms/"/>
    <ds:schemaRef ds:uri="b8b20366-5e82-4861-9575-0d38218ec1f2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31F004-2CA2-4884-8606-C35D5FD7B4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ff77fd-8c86-4c33-97ec-b435e782d1d4"/>
    <ds:schemaRef ds:uri="b8b20366-5e82-4861-9575-0d38218ec1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B4DA97-917B-48C4-A239-A82C6FED2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85</TotalTime>
  <Words>722</Words>
  <Application>Microsoft Office PowerPoint</Application>
  <PresentationFormat>Panorámica</PresentationFormat>
  <Paragraphs>54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 (Cuerpo)</vt:lpstr>
      <vt:lpstr>Garamond</vt:lpstr>
      <vt:lpstr>Times New Roman</vt:lpstr>
      <vt:lpstr>Orgánico</vt:lpstr>
      <vt:lpstr>                         Protección de datos  e indicadores de titulación</vt:lpstr>
      <vt:lpstr>Actuaciones de las que hablaremos…</vt:lpstr>
      <vt:lpstr>1) INDICADORES DE TITULACIÓN</vt:lpstr>
      <vt:lpstr>ACTIVIDAD DE TRATAMIENTO</vt:lpstr>
      <vt:lpstr>¿QUÉ SON LOS INDICADORES?</vt:lpstr>
      <vt:lpstr> 2) PROTECCIÓN DATOS ALUMNOS Y EX ALUMNOS</vt:lpstr>
      <vt:lpstr>DATO PERSONAL </vt:lpstr>
      <vt:lpstr>DATOS ALUMNOS EN INDICADORES</vt:lpstr>
      <vt:lpstr>3) ACCESO Y CESIÓN DE DATOS PERSONALES A TERCEROS</vt:lpstr>
      <vt:lpstr>ACCESO Y CESIÓN DE DATOS PERSONALES DE INDICADORES A TERCEROS</vt:lpstr>
      <vt:lpstr>NO CONTACTAR CON  ALUMNOS O EX ALUMNOS</vt:lpstr>
      <vt:lpstr>EN CASO DE DUDAS, CONTACTAR CON: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Protección de datos  y  AAPP</dc:title>
  <dc:creator>Aida Rodríguez</dc:creator>
  <cp:lastModifiedBy>JOSE ANGEL CONTRERAS HERNANDO</cp:lastModifiedBy>
  <cp:revision>17</cp:revision>
  <dcterms:created xsi:type="dcterms:W3CDTF">2022-05-23T09:24:26Z</dcterms:created>
  <dcterms:modified xsi:type="dcterms:W3CDTF">2023-04-12T09:17:58Z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0x01010060421EBE3FDE3E4EA7462DCBAD942A1D</vt:lpwstr>
  </property>
</Properties>
</file>