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93" autoAdjust="0"/>
    <p:restoredTop sz="94660"/>
  </p:normalViewPr>
  <p:slideViewPr>
    <p:cSldViewPr snapToGrid="0">
      <p:cViewPr>
        <p:scale>
          <a:sx n="50" d="100"/>
          <a:sy n="50" d="100"/>
        </p:scale>
        <p:origin x="54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452383D-72B0-47B8-91CD-F0812A8468B8}" type="datetimeFigureOut">
              <a:rPr lang="es-ES" smtClean="0"/>
              <a:t>10/05/2020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603397-ABE8-4933-B7F9-1FC29D27A64F}" type="slidenum">
              <a:rPr lang="es-ES" smtClean="0"/>
              <a:t>‹Nº›</a:t>
            </a:fld>
            <a:endParaRPr lang="es-ES"/>
          </a:p>
        </p:txBody>
      </p:sp>
    </p:spTree>
    <p:extLst>
      <p:ext uri="{BB962C8B-B14F-4D97-AF65-F5344CB8AC3E}">
        <p14:creationId xmlns:p14="http://schemas.microsoft.com/office/powerpoint/2010/main" val="393346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52383D-72B0-47B8-91CD-F0812A8468B8}" type="datetimeFigureOut">
              <a:rPr lang="es-ES" smtClean="0"/>
              <a:t>10/05/2020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603397-ABE8-4933-B7F9-1FC29D27A64F}" type="slidenum">
              <a:rPr lang="es-ES" smtClean="0"/>
              <a:t>‹Nº›</a:t>
            </a:fld>
            <a:endParaRPr lang="es-ES"/>
          </a:p>
        </p:txBody>
      </p:sp>
    </p:spTree>
    <p:extLst>
      <p:ext uri="{BB962C8B-B14F-4D97-AF65-F5344CB8AC3E}">
        <p14:creationId xmlns:p14="http://schemas.microsoft.com/office/powerpoint/2010/main" val="42857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52383D-72B0-47B8-91CD-F0812A8468B8}" type="datetimeFigureOut">
              <a:rPr lang="es-ES" smtClean="0"/>
              <a:t>10/05/2020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603397-ABE8-4933-B7F9-1FC29D27A64F}" type="slidenum">
              <a:rPr lang="es-ES" smtClean="0"/>
              <a:t>‹Nº›</a:t>
            </a:fld>
            <a:endParaRPr lang="es-ES"/>
          </a:p>
        </p:txBody>
      </p:sp>
    </p:spTree>
    <p:extLst>
      <p:ext uri="{BB962C8B-B14F-4D97-AF65-F5344CB8AC3E}">
        <p14:creationId xmlns:p14="http://schemas.microsoft.com/office/powerpoint/2010/main" val="364456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52383D-72B0-47B8-91CD-F0812A8468B8}" type="datetimeFigureOut">
              <a:rPr lang="es-ES" smtClean="0"/>
              <a:t>10/05/2020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603397-ABE8-4933-B7F9-1FC29D27A64F}" type="slidenum">
              <a:rPr lang="es-ES" smtClean="0"/>
              <a:t>‹Nº›</a:t>
            </a:fld>
            <a:endParaRPr lang="es-ES"/>
          </a:p>
        </p:txBody>
      </p:sp>
    </p:spTree>
    <p:extLst>
      <p:ext uri="{BB962C8B-B14F-4D97-AF65-F5344CB8AC3E}">
        <p14:creationId xmlns:p14="http://schemas.microsoft.com/office/powerpoint/2010/main" val="132624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452383D-72B0-47B8-91CD-F0812A8468B8}" type="datetimeFigureOut">
              <a:rPr lang="es-ES" smtClean="0"/>
              <a:t>10/05/2020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603397-ABE8-4933-B7F9-1FC29D27A64F}" type="slidenum">
              <a:rPr lang="es-ES" smtClean="0"/>
              <a:t>‹Nº›</a:t>
            </a:fld>
            <a:endParaRPr lang="es-ES"/>
          </a:p>
        </p:txBody>
      </p:sp>
    </p:spTree>
    <p:extLst>
      <p:ext uri="{BB962C8B-B14F-4D97-AF65-F5344CB8AC3E}">
        <p14:creationId xmlns:p14="http://schemas.microsoft.com/office/powerpoint/2010/main" val="410385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452383D-72B0-47B8-91CD-F0812A8468B8}" type="datetimeFigureOut">
              <a:rPr lang="es-ES" smtClean="0"/>
              <a:t>10/05/2020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603397-ABE8-4933-B7F9-1FC29D27A64F}" type="slidenum">
              <a:rPr lang="es-ES" smtClean="0"/>
              <a:t>‹Nº›</a:t>
            </a:fld>
            <a:endParaRPr lang="es-ES"/>
          </a:p>
        </p:txBody>
      </p:sp>
    </p:spTree>
    <p:extLst>
      <p:ext uri="{BB962C8B-B14F-4D97-AF65-F5344CB8AC3E}">
        <p14:creationId xmlns:p14="http://schemas.microsoft.com/office/powerpoint/2010/main" val="307261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s-ES"/>
              <a:t>Haga clic para modificar los estilos de texto del patrón</a:t>
            </a:r>
          </a:p>
        </p:txBody>
      </p:sp>
      <p:sp>
        <p:nvSpPr>
          <p:cNvPr id="4" name="Content Placeholder 3"/>
          <p:cNvSpPr>
            <a:spLocks noGrp="1"/>
          </p:cNvSpPr>
          <p:nvPr>
            <p:ph sz="half" idx="2"/>
          </p:nvPr>
        </p:nvSpPr>
        <p:spPr>
          <a:xfrm>
            <a:off x="1472912" y="11058863"/>
            <a:ext cx="9046274" cy="1626592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s-ES"/>
              <a:t>Haga clic para modificar los estilos de texto del patrón</a:t>
            </a:r>
          </a:p>
        </p:txBody>
      </p:sp>
      <p:sp>
        <p:nvSpPr>
          <p:cNvPr id="6" name="Content Placeholder 5"/>
          <p:cNvSpPr>
            <a:spLocks noGrp="1"/>
          </p:cNvSpPr>
          <p:nvPr>
            <p:ph sz="quarter" idx="4"/>
          </p:nvPr>
        </p:nvSpPr>
        <p:spPr>
          <a:xfrm>
            <a:off x="10825461" y="11058863"/>
            <a:ext cx="9090826" cy="1626592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452383D-72B0-47B8-91CD-F0812A8468B8}" type="datetimeFigureOut">
              <a:rPr lang="es-ES" smtClean="0"/>
              <a:t>10/05/2020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3603397-ABE8-4933-B7F9-1FC29D27A64F}" type="slidenum">
              <a:rPr lang="es-ES" smtClean="0"/>
              <a:t>‹Nº›</a:t>
            </a:fld>
            <a:endParaRPr lang="es-ES"/>
          </a:p>
        </p:txBody>
      </p:sp>
    </p:spTree>
    <p:extLst>
      <p:ext uri="{BB962C8B-B14F-4D97-AF65-F5344CB8AC3E}">
        <p14:creationId xmlns:p14="http://schemas.microsoft.com/office/powerpoint/2010/main" val="284503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452383D-72B0-47B8-91CD-F0812A8468B8}" type="datetimeFigureOut">
              <a:rPr lang="es-ES" smtClean="0"/>
              <a:t>10/05/2020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3603397-ABE8-4933-B7F9-1FC29D27A64F}" type="slidenum">
              <a:rPr lang="es-ES" smtClean="0"/>
              <a:t>‹Nº›</a:t>
            </a:fld>
            <a:endParaRPr lang="es-ES"/>
          </a:p>
        </p:txBody>
      </p:sp>
    </p:spTree>
    <p:extLst>
      <p:ext uri="{BB962C8B-B14F-4D97-AF65-F5344CB8AC3E}">
        <p14:creationId xmlns:p14="http://schemas.microsoft.com/office/powerpoint/2010/main" val="243421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2383D-72B0-47B8-91CD-F0812A8468B8}" type="datetimeFigureOut">
              <a:rPr lang="es-ES" smtClean="0"/>
              <a:t>10/05/2020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3603397-ABE8-4933-B7F9-1FC29D27A64F}" type="slidenum">
              <a:rPr lang="es-ES" smtClean="0"/>
              <a:t>‹Nº›</a:t>
            </a:fld>
            <a:endParaRPr lang="es-ES"/>
          </a:p>
        </p:txBody>
      </p:sp>
    </p:spTree>
    <p:extLst>
      <p:ext uri="{BB962C8B-B14F-4D97-AF65-F5344CB8AC3E}">
        <p14:creationId xmlns:p14="http://schemas.microsoft.com/office/powerpoint/2010/main" val="255053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s-ES"/>
              <a:t>Haga clic para modificar el estilo de título del patrón</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452383D-72B0-47B8-91CD-F0812A8468B8}" type="datetimeFigureOut">
              <a:rPr lang="es-ES" smtClean="0"/>
              <a:t>10/05/2020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603397-ABE8-4933-B7F9-1FC29D27A64F}" type="slidenum">
              <a:rPr lang="es-ES" smtClean="0"/>
              <a:t>‹Nº›</a:t>
            </a:fld>
            <a:endParaRPr lang="es-ES"/>
          </a:p>
        </p:txBody>
      </p:sp>
    </p:spTree>
    <p:extLst>
      <p:ext uri="{BB962C8B-B14F-4D97-AF65-F5344CB8AC3E}">
        <p14:creationId xmlns:p14="http://schemas.microsoft.com/office/powerpoint/2010/main" val="168239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452383D-72B0-47B8-91CD-F0812A8468B8}" type="datetimeFigureOut">
              <a:rPr lang="es-ES" smtClean="0"/>
              <a:t>10/05/2020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603397-ABE8-4933-B7F9-1FC29D27A64F}" type="slidenum">
              <a:rPr lang="es-ES" smtClean="0"/>
              <a:t>‹Nº›</a:t>
            </a:fld>
            <a:endParaRPr lang="es-ES"/>
          </a:p>
        </p:txBody>
      </p:sp>
    </p:spTree>
    <p:extLst>
      <p:ext uri="{BB962C8B-B14F-4D97-AF65-F5344CB8AC3E}">
        <p14:creationId xmlns:p14="http://schemas.microsoft.com/office/powerpoint/2010/main" val="163708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D452383D-72B0-47B8-91CD-F0812A8468B8}" type="datetimeFigureOut">
              <a:rPr lang="es-ES" smtClean="0"/>
              <a:t>10/05/2020</a:t>
            </a:fld>
            <a:endParaRPr lang="es-ES"/>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73603397-ABE8-4933-B7F9-1FC29D27A64F}" type="slidenum">
              <a:rPr lang="es-ES" smtClean="0"/>
              <a:t>‹Nº›</a:t>
            </a:fld>
            <a:endParaRPr lang="es-ES"/>
          </a:p>
        </p:txBody>
      </p:sp>
    </p:spTree>
    <p:extLst>
      <p:ext uri="{BB962C8B-B14F-4D97-AF65-F5344CB8AC3E}">
        <p14:creationId xmlns:p14="http://schemas.microsoft.com/office/powerpoint/2010/main" val="27771894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hyperlink" Target="https://www.youtube.com/watch?v=WcdFCweNAzg&amp;feature=youtu.be" TargetMode="External"/><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94D6AE1-7963-47A8-9690-D6136A9B7547}"/>
              </a:ext>
            </a:extLst>
          </p:cNvPr>
          <p:cNvSpPr txBox="1"/>
          <p:nvPr/>
        </p:nvSpPr>
        <p:spPr>
          <a:xfrm>
            <a:off x="6424753" y="765900"/>
            <a:ext cx="5424347" cy="2246769"/>
          </a:xfrm>
          <a:prstGeom prst="rect">
            <a:avLst/>
          </a:prstGeom>
          <a:noFill/>
          <a:ln>
            <a:solidFill>
              <a:schemeClr val="accent1">
                <a:lumMod val="75000"/>
              </a:schemeClr>
            </a:solidFill>
          </a:ln>
        </p:spPr>
        <p:txBody>
          <a:bodyPr wrap="square" rtlCol="0">
            <a:spAutoFit/>
          </a:bodyPr>
          <a:lstStyle/>
          <a:p>
            <a:r>
              <a:rPr lang="es-ES" sz="2000" dirty="0" err="1">
                <a:latin typeface="Times New Roman" panose="02020603050405020304" pitchFamily="18" charset="0"/>
                <a:cs typeface="Times New Roman" panose="02020603050405020304" pitchFamily="18" charset="0"/>
              </a:rPr>
              <a:t>With</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over</a:t>
            </a:r>
            <a:r>
              <a:rPr lang="es-ES" sz="2000" dirty="0">
                <a:latin typeface="Times New Roman" panose="02020603050405020304" pitchFamily="18" charset="0"/>
                <a:cs typeface="Times New Roman" panose="02020603050405020304" pitchFamily="18" charset="0"/>
              </a:rPr>
              <a:t> 800 bridge </a:t>
            </a:r>
            <a:r>
              <a:rPr lang="es-ES" sz="2000" dirty="0" err="1">
                <a:latin typeface="Times New Roman" panose="02020603050405020304" pitchFamily="18" charset="0"/>
                <a:cs typeface="Times New Roman" panose="02020603050405020304" pitchFamily="18" charset="0"/>
              </a:rPr>
              <a:t>type</a:t>
            </a:r>
            <a:r>
              <a:rPr lang="es-ES" sz="2000" dirty="0">
                <a:latin typeface="Times New Roman" panose="02020603050405020304" pitchFamily="18" charset="0"/>
                <a:cs typeface="Times New Roman" panose="02020603050405020304" pitchFamily="18" charset="0"/>
              </a:rPr>
              <a:t> machines and </a:t>
            </a:r>
            <a:r>
              <a:rPr lang="es-ES" sz="2000" dirty="0" err="1">
                <a:latin typeface="Times New Roman" panose="02020603050405020304" pitchFamily="18" charset="0"/>
                <a:cs typeface="Times New Roman" panose="02020603050405020304" pitchFamily="18" charset="0"/>
              </a:rPr>
              <a:t>over</a:t>
            </a:r>
            <a:r>
              <a:rPr lang="es-ES" sz="2000" dirty="0">
                <a:latin typeface="Times New Roman" panose="02020603050405020304" pitchFamily="18" charset="0"/>
                <a:cs typeface="Times New Roman" panose="02020603050405020304" pitchFamily="18" charset="0"/>
              </a:rPr>
              <a:t> 600 </a:t>
            </a:r>
            <a:r>
              <a:rPr lang="es-ES" sz="2000" dirty="0" err="1">
                <a:latin typeface="Times New Roman" panose="02020603050405020304" pitchFamily="18" charset="0"/>
                <a:cs typeface="Times New Roman" panose="02020603050405020304" pitchFamily="18" charset="0"/>
              </a:rPr>
              <a:t>floor</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type</a:t>
            </a:r>
            <a:r>
              <a:rPr lang="es-ES" sz="2000" dirty="0">
                <a:latin typeface="Times New Roman" panose="02020603050405020304" pitchFamily="18" charset="0"/>
                <a:cs typeface="Times New Roman" panose="02020603050405020304" pitchFamily="18" charset="0"/>
              </a:rPr>
              <a:t> machines </a:t>
            </a:r>
            <a:r>
              <a:rPr lang="es-ES" sz="2000" dirty="0" err="1">
                <a:latin typeface="Times New Roman" panose="02020603050405020304" pitchFamily="18" charset="0"/>
                <a:cs typeface="Times New Roman" panose="02020603050405020304" pitchFamily="18" charset="0"/>
              </a:rPr>
              <a:t>installed</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all</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over</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the</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world</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it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is</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one</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of</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Europe´s</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leading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companies</a:t>
            </a:r>
            <a:r>
              <a:rPr lang="es-ES" sz="2000" dirty="0">
                <a:latin typeface="Times New Roman" panose="02020603050405020304" pitchFamily="18" charset="0"/>
                <a:cs typeface="Times New Roman" panose="02020603050405020304" pitchFamily="18" charset="0"/>
              </a:rPr>
              <a:t> in </a:t>
            </a:r>
            <a:r>
              <a:rPr lang="es-ES" sz="2000" dirty="0" err="1">
                <a:latin typeface="Times New Roman" panose="02020603050405020304" pitchFamily="18" charset="0"/>
                <a:cs typeface="Times New Roman" panose="02020603050405020304" pitchFamily="18" charset="0"/>
              </a:rPr>
              <a:t>the</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field</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of</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milling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solutions</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designed</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to</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work</a:t>
            </a:r>
            <a:r>
              <a:rPr lang="es-ES" sz="2000" dirty="0">
                <a:latin typeface="Times New Roman" panose="02020603050405020304" pitchFamily="18" charset="0"/>
                <a:cs typeface="Times New Roman" panose="02020603050405020304" pitchFamily="18" charset="0"/>
              </a:rPr>
              <a:t> in </a:t>
            </a:r>
            <a:r>
              <a:rPr lang="es-ES" sz="2000" dirty="0" err="1">
                <a:latin typeface="Times New Roman" panose="02020603050405020304" pitchFamily="18" charset="0"/>
                <a:cs typeface="Times New Roman" panose="02020603050405020304" pitchFamily="18" charset="0"/>
              </a:rPr>
              <a:t>the</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most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demanding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production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enviroments</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such</a:t>
            </a:r>
            <a:r>
              <a:rPr lang="es-ES" sz="2000" dirty="0">
                <a:latin typeface="Times New Roman" panose="02020603050405020304" pitchFamily="18" charset="0"/>
                <a:cs typeface="Times New Roman" panose="02020603050405020304" pitchFamily="18" charset="0"/>
              </a:rPr>
              <a:t> as </a:t>
            </a:r>
            <a:r>
              <a:rPr lang="es-ES" sz="2000" dirty="0" err="1">
                <a:latin typeface="Times New Roman" panose="02020603050405020304" pitchFamily="18" charset="0"/>
                <a:cs typeface="Times New Roman" panose="02020603050405020304" pitchFamily="18" charset="0"/>
              </a:rPr>
              <a:t>the</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power</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generation</a:t>
            </a:r>
            <a:r>
              <a:rPr lang="es-ES" sz="2000" dirty="0">
                <a:latin typeface="Times New Roman" panose="02020603050405020304" pitchFamily="18" charset="0"/>
                <a:cs typeface="Times New Roman" panose="02020603050405020304" pitchFamily="18" charset="0"/>
              </a:rPr>
              <a:t>, automotive, </a:t>
            </a:r>
            <a:r>
              <a:rPr lang="es-ES" sz="2000" dirty="0" err="1">
                <a:latin typeface="Times New Roman" panose="02020603050405020304" pitchFamily="18" charset="0"/>
                <a:cs typeface="Times New Roman" panose="02020603050405020304" pitchFamily="18" charset="0"/>
              </a:rPr>
              <a:t>aerospace</a:t>
            </a:r>
            <a:r>
              <a:rPr lang="es-ES" sz="2000" dirty="0">
                <a:latin typeface="Times New Roman" panose="02020603050405020304" pitchFamily="18" charset="0"/>
                <a:cs typeface="Times New Roman" panose="02020603050405020304" pitchFamily="18" charset="0"/>
              </a:rPr>
              <a:t> and </a:t>
            </a:r>
            <a:r>
              <a:rPr lang="es-ES" sz="2000" dirty="0" err="1">
                <a:latin typeface="Times New Roman" panose="02020603050405020304" pitchFamily="18" charset="0"/>
                <a:cs typeface="Times New Roman" panose="02020603050405020304" pitchFamily="18" charset="0"/>
              </a:rPr>
              <a:t>railway</a:t>
            </a:r>
            <a:r>
              <a:rPr lang="es-ES" sz="2000" dirty="0">
                <a:latin typeface="Times New Roman" panose="02020603050405020304" pitchFamily="18" charset="0"/>
                <a:cs typeface="Times New Roman" panose="02020603050405020304" pitchFamily="18" charset="0"/>
              </a:rPr>
              <a:t> industries. </a:t>
            </a:r>
          </a:p>
        </p:txBody>
      </p:sp>
      <p:sp>
        <p:nvSpPr>
          <p:cNvPr id="6" name="CuadroTexto 5">
            <a:extLst>
              <a:ext uri="{FF2B5EF4-FFF2-40B4-BE49-F238E27FC236}">
                <a16:creationId xmlns:a16="http://schemas.microsoft.com/office/drawing/2014/main" id="{F5286444-1E1D-49CB-BDB3-7BA99293AC94}"/>
              </a:ext>
            </a:extLst>
          </p:cNvPr>
          <p:cNvSpPr txBox="1"/>
          <p:nvPr/>
        </p:nvSpPr>
        <p:spPr>
          <a:xfrm>
            <a:off x="13180157" y="9041169"/>
            <a:ext cx="7431944" cy="3416320"/>
          </a:xfrm>
          <a:prstGeom prst="rect">
            <a:avLst/>
          </a:prstGeom>
          <a:noFill/>
        </p:spPr>
        <p:txBody>
          <a:bodyPr wrap="square" rtlCol="0">
            <a:spAutoFit/>
          </a:bodyPr>
          <a:lstStyle/>
          <a:p>
            <a:pPr marL="822449" indent="-822449">
              <a:buFont typeface="Wingdings" panose="05000000000000000000" pitchFamily="2" charset="2"/>
              <a:buChar char="Ø"/>
            </a:pPr>
            <a:r>
              <a:rPr lang="es-ES" dirty="0" err="1">
                <a:latin typeface="Times New Roman" panose="02020603050405020304" pitchFamily="18" charset="0"/>
                <a:cs typeface="Times New Roman" panose="02020603050405020304" pitchFamily="18" charset="0"/>
              </a:rPr>
              <a:t>Customer-geared</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ensuring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customer</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satisfaction</a:t>
            </a:r>
            <a:r>
              <a:rPr lang="es-ES" dirty="0">
                <a:latin typeface="Times New Roman" panose="02020603050405020304" pitchFamily="18" charset="0"/>
                <a:cs typeface="Times New Roman" panose="02020603050405020304" pitchFamily="18" charset="0"/>
              </a:rPr>
              <a:t> as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main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strategic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goal</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of</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company</a:t>
            </a:r>
            <a:r>
              <a:rPr lang="es-ES" dirty="0">
                <a:latin typeface="Times New Roman" panose="02020603050405020304" pitchFamily="18" charset="0"/>
                <a:cs typeface="Times New Roman" panose="02020603050405020304" pitchFamily="18" charset="0"/>
              </a:rPr>
              <a:t>.</a:t>
            </a:r>
          </a:p>
          <a:p>
            <a:pPr marL="822449" indent="-822449">
              <a:buFont typeface="Wingdings" panose="05000000000000000000" pitchFamily="2" charset="2"/>
              <a:buChar char="Ø"/>
            </a:pPr>
            <a:r>
              <a:rPr lang="es-ES" dirty="0" err="1">
                <a:latin typeface="Times New Roman" panose="02020603050405020304" pitchFamily="18" charset="0"/>
                <a:cs typeface="Times New Roman" panose="02020603050405020304" pitchFamily="18" charset="0"/>
              </a:rPr>
              <a:t>Commitment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business</a:t>
            </a:r>
            <a:r>
              <a:rPr lang="es-ES" dirty="0">
                <a:latin typeface="Times New Roman" panose="02020603050405020304" pitchFamily="18" charset="0"/>
                <a:cs typeface="Times New Roman" panose="02020603050405020304" pitchFamily="18" charset="0"/>
              </a:rPr>
              <a:t> </a:t>
            </a:r>
            <a:r>
              <a:rPr lang="en-GB" noProof="1">
                <a:latin typeface="Times New Roman" panose="02020603050405020304" pitchFamily="18" charset="0"/>
                <a:cs typeface="Times New Roman" panose="02020603050405020304" pitchFamily="18" charset="0"/>
              </a:rPr>
              <a:t>project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make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mission</a:t>
            </a:r>
            <a:r>
              <a:rPr lang="es-ES" dirty="0">
                <a:latin typeface="Times New Roman" panose="02020603050405020304" pitchFamily="18" charset="0"/>
                <a:cs typeface="Times New Roman" panose="02020603050405020304" pitchFamily="18" charset="0"/>
              </a:rPr>
              <a:t> and </a:t>
            </a:r>
            <a:r>
              <a:rPr lang="es-ES" dirty="0" err="1">
                <a:latin typeface="Times New Roman" panose="02020603050405020304" pitchFamily="18" charset="0"/>
                <a:cs typeface="Times New Roman" panose="02020603050405020304" pitchFamily="18" charset="0"/>
              </a:rPr>
              <a:t>vision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reality</a:t>
            </a:r>
            <a:r>
              <a:rPr lang="es-ES" dirty="0">
                <a:latin typeface="Times New Roman" panose="02020603050405020304" pitchFamily="18" charset="0"/>
                <a:cs typeface="Times New Roman" panose="02020603050405020304" pitchFamily="18" charset="0"/>
              </a:rPr>
              <a:t>.</a:t>
            </a:r>
          </a:p>
          <a:p>
            <a:pPr marL="822449" indent="-822449">
              <a:buFont typeface="Wingdings" panose="05000000000000000000" pitchFamily="2" charset="2"/>
              <a:buChar char="Ø"/>
            </a:pPr>
            <a:r>
              <a:rPr lang="es-ES" dirty="0" err="1">
                <a:latin typeface="Times New Roman" panose="02020603050405020304" pitchFamily="18" charset="0"/>
                <a:cs typeface="Times New Roman" panose="02020603050405020304" pitchFamily="18" charset="0"/>
              </a:rPr>
              <a:t>Work</a:t>
            </a:r>
            <a:r>
              <a:rPr lang="es-ES" dirty="0">
                <a:latin typeface="Times New Roman" panose="02020603050405020304" pitchFamily="18" charset="0"/>
                <a:cs typeface="Times New Roman" panose="02020603050405020304" pitchFamily="18" charset="0"/>
              </a:rPr>
              <a:t> as a </a:t>
            </a:r>
            <a:r>
              <a:rPr lang="es-ES" dirty="0" err="1">
                <a:latin typeface="Times New Roman" panose="02020603050405020304" pitchFamily="18" charset="0"/>
                <a:cs typeface="Times New Roman" panose="02020603050405020304" pitchFamily="18" charset="0"/>
              </a:rPr>
              <a:t>team</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facilitate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participation</a:t>
            </a:r>
            <a:r>
              <a:rPr lang="es-ES" dirty="0">
                <a:latin typeface="Times New Roman" panose="02020603050405020304" pitchFamily="18" charset="0"/>
                <a:cs typeface="Times New Roman" panose="02020603050405020304" pitchFamily="18" charset="0"/>
              </a:rPr>
              <a:t> and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exchanche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of</a:t>
            </a:r>
            <a:r>
              <a:rPr lang="es-ES" dirty="0">
                <a:latin typeface="Times New Roman" panose="02020603050405020304" pitchFamily="18" charset="0"/>
                <a:cs typeface="Times New Roman" panose="02020603050405020304" pitchFamily="18" charset="0"/>
              </a:rPr>
              <a:t> ideas </a:t>
            </a:r>
            <a:r>
              <a:rPr lang="es-ES" dirty="0" err="1">
                <a:latin typeface="Times New Roman" panose="02020603050405020304" pitchFamily="18" charset="0"/>
                <a:cs typeface="Times New Roman" panose="02020603050405020304" pitchFamily="18" charset="0"/>
              </a:rPr>
              <a:t>taking</a:t>
            </a:r>
            <a:r>
              <a:rPr lang="es-ES" dirty="0">
                <a:latin typeface="Times New Roman" panose="02020603050405020304" pitchFamily="18" charset="0"/>
                <a:cs typeface="Times New Roman" panose="02020603050405020304" pitchFamily="18" charset="0"/>
              </a:rPr>
              <a:t> máximum </a:t>
            </a:r>
            <a:r>
              <a:rPr lang="es-ES" dirty="0" err="1">
                <a:latin typeface="Times New Roman" panose="02020603050405020304" pitchFamily="18" charset="0"/>
                <a:cs typeface="Times New Roman" panose="02020603050405020304" pitchFamily="18" charset="0"/>
              </a:rPr>
              <a:t>advantage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of</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diversity</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of</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knowledge</a:t>
            </a:r>
            <a:r>
              <a:rPr lang="es-ES" dirty="0">
                <a:latin typeface="Times New Roman" panose="02020603050405020304" pitchFamily="18" charset="0"/>
                <a:cs typeface="Times New Roman" panose="02020603050405020304" pitchFamily="18" charset="0"/>
              </a:rPr>
              <a:t>.</a:t>
            </a:r>
          </a:p>
          <a:p>
            <a:pPr marL="822449" indent="-822449">
              <a:buFont typeface="Wingdings" panose="05000000000000000000" pitchFamily="2" charset="2"/>
              <a:buChar char="Ø"/>
            </a:pPr>
            <a:r>
              <a:rPr lang="es-ES" dirty="0" err="1">
                <a:latin typeface="Times New Roman" panose="02020603050405020304" pitchFamily="18" charset="0"/>
                <a:cs typeface="Times New Roman" panose="02020603050405020304" pitchFamily="18" charset="0"/>
              </a:rPr>
              <a:t>Iniative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make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headway</a:t>
            </a:r>
            <a:r>
              <a:rPr lang="es-ES" dirty="0">
                <a:latin typeface="Times New Roman" panose="02020603050405020304" pitchFamily="18" charset="0"/>
                <a:cs typeface="Times New Roman" panose="02020603050405020304" pitchFamily="18" charset="0"/>
              </a:rPr>
              <a:t> in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search</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for</a:t>
            </a:r>
            <a:r>
              <a:rPr lang="es-ES" dirty="0">
                <a:latin typeface="Times New Roman" panose="02020603050405020304" pitchFamily="18" charset="0"/>
                <a:cs typeface="Times New Roman" panose="02020603050405020304" pitchFamily="18" charset="0"/>
              </a:rPr>
              <a:t> new </a:t>
            </a:r>
            <a:r>
              <a:rPr lang="es-ES" dirty="0" err="1">
                <a:latin typeface="Times New Roman" panose="02020603050405020304" pitchFamily="18" charset="0"/>
                <a:cs typeface="Times New Roman" panose="02020603050405020304" pitchFamily="18" charset="0"/>
              </a:rPr>
              <a:t>solutions</a:t>
            </a:r>
            <a:r>
              <a:rPr lang="es-ES" dirty="0">
                <a:latin typeface="Times New Roman" panose="02020603050405020304" pitchFamily="18" charset="0"/>
                <a:cs typeface="Times New Roman" panose="02020603050405020304" pitchFamily="18" charset="0"/>
              </a:rPr>
              <a:t> and </a:t>
            </a:r>
            <a:r>
              <a:rPr lang="es-ES" dirty="0" err="1">
                <a:latin typeface="Times New Roman" panose="02020603050405020304" pitchFamily="18" charset="0"/>
                <a:cs typeface="Times New Roman" panose="02020603050405020304" pitchFamily="18" charset="0"/>
              </a:rPr>
              <a:t>their</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implementation</a:t>
            </a:r>
            <a:r>
              <a:rPr lang="es-ES" dirty="0">
                <a:latin typeface="Times New Roman" panose="02020603050405020304" pitchFamily="18" charset="0"/>
                <a:cs typeface="Times New Roman" panose="02020603050405020304" pitchFamily="18" charset="0"/>
              </a:rPr>
              <a:t>.</a:t>
            </a:r>
          </a:p>
          <a:p>
            <a:pPr marL="822449" indent="-822449">
              <a:buFont typeface="Wingdings" panose="05000000000000000000" pitchFamily="2" charset="2"/>
              <a:buChar char="Ø"/>
            </a:pPr>
            <a:r>
              <a:rPr lang="es-ES" dirty="0" err="1">
                <a:latin typeface="Times New Roman" panose="02020603050405020304" pitchFamily="18" charset="0"/>
                <a:cs typeface="Times New Roman" panose="02020603050405020304" pitchFamily="18" charset="0"/>
              </a:rPr>
              <a:t>Honesty</a:t>
            </a:r>
            <a:r>
              <a:rPr lang="es-ES" dirty="0">
                <a:latin typeface="Times New Roman" panose="02020603050405020304" pitchFamily="18" charset="0"/>
                <a:cs typeface="Times New Roman" panose="02020603050405020304" pitchFamily="18" charset="0"/>
              </a:rPr>
              <a:t> as a fundamental </a:t>
            </a:r>
            <a:r>
              <a:rPr lang="es-ES" dirty="0" err="1">
                <a:latin typeface="Times New Roman" panose="02020603050405020304" pitchFamily="18" charset="0"/>
                <a:cs typeface="Times New Roman" panose="02020603050405020304" pitchFamily="18" charset="0"/>
              </a:rPr>
              <a:t>trait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generate</a:t>
            </a:r>
            <a:r>
              <a:rPr lang="es-ES" dirty="0">
                <a:latin typeface="Times New Roman" panose="02020603050405020304" pitchFamily="18" charset="0"/>
                <a:cs typeface="Times New Roman" panose="02020603050405020304" pitchFamily="18" charset="0"/>
              </a:rPr>
              <a:t> trust and </a:t>
            </a:r>
            <a:r>
              <a:rPr lang="es-ES" dirty="0" err="1">
                <a:latin typeface="Times New Roman" panose="02020603050405020304" pitchFamily="18" charset="0"/>
                <a:cs typeface="Times New Roman" panose="02020603050405020304" pitchFamily="18" charset="0"/>
              </a:rPr>
              <a:t>credibility</a:t>
            </a:r>
            <a:r>
              <a:rPr lang="es-ES" dirty="0">
                <a:latin typeface="Times New Roman" panose="02020603050405020304" pitchFamily="18" charset="0"/>
                <a:cs typeface="Times New Roman" panose="02020603050405020304" pitchFamily="18" charset="0"/>
              </a:rPr>
              <a:t> in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work</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performed</a:t>
            </a:r>
            <a:r>
              <a:rPr lang="es-ES" dirty="0">
                <a:latin typeface="Times New Roman" panose="02020603050405020304" pitchFamily="18" charset="0"/>
                <a:cs typeface="Times New Roman" panose="02020603050405020304" pitchFamily="18" charset="0"/>
              </a:rPr>
              <a:t> and in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organization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itself</a:t>
            </a:r>
            <a:r>
              <a:rPr lang="es-ES" dirty="0">
                <a:latin typeface="Times New Roman" panose="02020603050405020304" pitchFamily="18" charset="0"/>
                <a:cs typeface="Times New Roman" panose="02020603050405020304" pitchFamily="18" charset="0"/>
              </a:rPr>
              <a:t>.</a:t>
            </a:r>
          </a:p>
          <a:p>
            <a:pPr marL="822449" indent="-822449">
              <a:buFont typeface="Wingdings" panose="05000000000000000000" pitchFamily="2" charset="2"/>
              <a:buChar char="Ø"/>
            </a:pPr>
            <a:r>
              <a:rPr lang="es-ES" dirty="0">
                <a:latin typeface="Times New Roman" panose="02020603050405020304" pitchFamily="18" charset="0"/>
                <a:cs typeface="Times New Roman" panose="02020603050405020304" pitchFamily="18" charset="0"/>
              </a:rPr>
              <a:t>Social </a:t>
            </a:r>
            <a:r>
              <a:rPr lang="es-ES" dirty="0" err="1">
                <a:latin typeface="Times New Roman" panose="02020603050405020304" pitchFamily="18" charset="0"/>
                <a:cs typeface="Times New Roman" panose="02020603050405020304" pitchFamily="18" charset="0"/>
              </a:rPr>
              <a:t>responsability</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contribute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improvement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of</a:t>
            </a:r>
            <a:r>
              <a:rPr lang="es-ES" dirty="0">
                <a:latin typeface="Times New Roman" panose="02020603050405020304" pitchFamily="18" charset="0"/>
                <a:cs typeface="Times New Roman" panose="02020603050405020304" pitchFamily="18" charset="0"/>
              </a:rPr>
              <a:t> social </a:t>
            </a:r>
            <a:r>
              <a:rPr lang="es-ES" dirty="0" err="1">
                <a:latin typeface="Times New Roman" panose="02020603050405020304" pitchFamily="18" charset="0"/>
                <a:cs typeface="Times New Roman" panose="02020603050405020304" pitchFamily="18" charset="0"/>
              </a:rPr>
              <a:t>well-being</a:t>
            </a:r>
            <a:r>
              <a:rPr lang="es-ES" dirty="0">
                <a:latin typeface="Times New Roman" panose="02020603050405020304" pitchFamily="18" charset="0"/>
                <a:cs typeface="Times New Roman" panose="02020603050405020304" pitchFamily="18" charset="0"/>
              </a:rPr>
              <a:t>.</a:t>
            </a:r>
          </a:p>
        </p:txBody>
      </p:sp>
      <p:sp>
        <p:nvSpPr>
          <p:cNvPr id="7" name="CuadroTexto 6">
            <a:extLst>
              <a:ext uri="{FF2B5EF4-FFF2-40B4-BE49-F238E27FC236}">
                <a16:creationId xmlns:a16="http://schemas.microsoft.com/office/drawing/2014/main" id="{1178BE87-89F0-4907-B03C-D54EECA43021}"/>
              </a:ext>
            </a:extLst>
          </p:cNvPr>
          <p:cNvSpPr txBox="1"/>
          <p:nvPr/>
        </p:nvSpPr>
        <p:spPr>
          <a:xfrm>
            <a:off x="5180164" y="8513536"/>
            <a:ext cx="8182490" cy="338554"/>
          </a:xfrm>
          <a:prstGeom prst="rect">
            <a:avLst/>
          </a:prstGeom>
          <a:noFill/>
        </p:spPr>
        <p:txBody>
          <a:bodyPr wrap="square" rtlCol="0">
            <a:spAutoFit/>
          </a:bodyPr>
          <a:lstStyle/>
          <a:p>
            <a:r>
              <a:rPr lang="es-ES" sz="1600" dirty="0">
                <a:solidFill>
                  <a:schemeClr val="accent1">
                    <a:lumMod val="75000"/>
                  </a:schemeClr>
                </a:solidFill>
                <a:latin typeface="Times New Roman" panose="02020603050405020304" pitchFamily="18" charset="0"/>
                <a:cs typeface="Times New Roman" panose="02020603050405020304" pitchFamily="18" charset="0"/>
              </a:rPr>
              <a:t>COMMITENT TO ENVIROMENT</a:t>
            </a:r>
          </a:p>
        </p:txBody>
      </p:sp>
      <p:pic>
        <p:nvPicPr>
          <p:cNvPr id="12" name="Imagen 11" descr="Captura de pantalla de un celular&#10;&#10;Descripción generada automáticamente">
            <a:extLst>
              <a:ext uri="{FF2B5EF4-FFF2-40B4-BE49-F238E27FC236}">
                <a16:creationId xmlns:a16="http://schemas.microsoft.com/office/drawing/2014/main" id="{0B732F1F-049D-4676-B03C-EEBD84E101C8}"/>
              </a:ext>
            </a:extLst>
          </p:cNvPr>
          <p:cNvPicPr>
            <a:picLocks noChangeAspect="1"/>
          </p:cNvPicPr>
          <p:nvPr/>
        </p:nvPicPr>
        <p:blipFill rotWithShape="1">
          <a:blip r:embed="rId2">
            <a:extLst>
              <a:ext uri="{28A0092B-C50C-407E-A947-70E740481C1C}">
                <a14:useLocalDpi xmlns:a14="http://schemas.microsoft.com/office/drawing/2010/main" val="0"/>
              </a:ext>
            </a:extLst>
          </a:blip>
          <a:srcRect l="3836" t="31179" r="50139" b="6710"/>
          <a:stretch/>
        </p:blipFill>
        <p:spPr>
          <a:xfrm>
            <a:off x="342055" y="12704292"/>
            <a:ext cx="2515445" cy="1908531"/>
          </a:xfrm>
          <a:prstGeom prst="rect">
            <a:avLst/>
          </a:prstGeom>
        </p:spPr>
      </p:pic>
      <p:pic>
        <p:nvPicPr>
          <p:cNvPr id="14" name="Imagen 13" descr="Captura de pantalla de un celular&#10;&#10;Descripción generada automáticamente">
            <a:extLst>
              <a:ext uri="{FF2B5EF4-FFF2-40B4-BE49-F238E27FC236}">
                <a16:creationId xmlns:a16="http://schemas.microsoft.com/office/drawing/2014/main" id="{A0EF0129-0A57-4838-94D1-4701639F7396}"/>
              </a:ext>
            </a:extLst>
          </p:cNvPr>
          <p:cNvPicPr>
            <a:picLocks noChangeAspect="1"/>
          </p:cNvPicPr>
          <p:nvPr/>
        </p:nvPicPr>
        <p:blipFill rotWithShape="1">
          <a:blip r:embed="rId3">
            <a:extLst>
              <a:ext uri="{28A0092B-C50C-407E-A947-70E740481C1C}">
                <a14:useLocalDpi xmlns:a14="http://schemas.microsoft.com/office/drawing/2010/main" val="0"/>
              </a:ext>
            </a:extLst>
          </a:blip>
          <a:srcRect l="2671" t="32164" r="49923" b="6196"/>
          <a:stretch/>
        </p:blipFill>
        <p:spPr>
          <a:xfrm>
            <a:off x="6548487" y="12752221"/>
            <a:ext cx="2538363" cy="1855638"/>
          </a:xfrm>
          <a:prstGeom prst="rect">
            <a:avLst/>
          </a:prstGeom>
        </p:spPr>
      </p:pic>
      <p:sp>
        <p:nvSpPr>
          <p:cNvPr id="15" name="CuadroTexto 14">
            <a:extLst>
              <a:ext uri="{FF2B5EF4-FFF2-40B4-BE49-F238E27FC236}">
                <a16:creationId xmlns:a16="http://schemas.microsoft.com/office/drawing/2014/main" id="{A367BEB3-895F-4DD5-B0A2-4C564CCCC31D}"/>
              </a:ext>
            </a:extLst>
          </p:cNvPr>
          <p:cNvSpPr txBox="1"/>
          <p:nvPr/>
        </p:nvSpPr>
        <p:spPr>
          <a:xfrm>
            <a:off x="5372100" y="19478803"/>
            <a:ext cx="9524999" cy="7232749"/>
          </a:xfrm>
          <a:prstGeom prst="rect">
            <a:avLst/>
          </a:prstGeom>
          <a:noFill/>
        </p:spPr>
        <p:txBody>
          <a:bodyPr wrap="square" rtlCol="0">
            <a:spAutoFit/>
          </a:bodyPr>
          <a:lstStyle/>
          <a:p>
            <a:pPr algn="ctr"/>
            <a:r>
              <a:rPr lang="es-ES" sz="1600" u="sng" dirty="0">
                <a:solidFill>
                  <a:schemeClr val="accent1">
                    <a:lumMod val="75000"/>
                  </a:schemeClr>
                </a:solidFill>
                <a:latin typeface="Times New Roman" panose="02020603050405020304" pitchFamily="18" charset="0"/>
                <a:cs typeface="Times New Roman" panose="02020603050405020304" pitchFamily="18" charset="0"/>
              </a:rPr>
              <a:t>MILLING MACHINE RESEARCH &amp; DEVELOPMENT</a:t>
            </a:r>
          </a:p>
          <a:p>
            <a:pPr algn="ctr"/>
            <a:endParaRPr lang="es-ES" sz="1600" dirty="0">
              <a:latin typeface="Times New Roman" panose="02020603050405020304" pitchFamily="18" charset="0"/>
              <a:cs typeface="Times New Roman" panose="02020603050405020304" pitchFamily="18" charset="0"/>
            </a:endParaRPr>
          </a:p>
          <a:p>
            <a:pPr algn="ctr"/>
            <a:r>
              <a:rPr lang="es-ES" sz="1600" dirty="0">
                <a:latin typeface="Times New Roman" panose="02020603050405020304" pitchFamily="18" charset="0"/>
                <a:cs typeface="Times New Roman" panose="02020603050405020304" pitchFamily="18" charset="0"/>
              </a:rPr>
              <a:t>Nicolás Correa has </a:t>
            </a:r>
            <a:r>
              <a:rPr lang="es-ES" sz="1600" dirty="0" err="1">
                <a:latin typeface="Times New Roman" panose="02020603050405020304" pitchFamily="18" charset="0"/>
                <a:cs typeface="Times New Roman" panose="02020603050405020304" pitchFamily="18" charset="0"/>
              </a:rPr>
              <a:t>an</a:t>
            </a:r>
            <a:r>
              <a:rPr lang="es-ES" sz="1600" dirty="0">
                <a:latin typeface="Times New Roman" panose="02020603050405020304" pitchFamily="18" charset="0"/>
                <a:cs typeface="Times New Roman" panose="02020603050405020304" pitchFamily="18" charset="0"/>
              </a:rPr>
              <a:t> R&amp;D&amp;I </a:t>
            </a:r>
            <a:r>
              <a:rPr lang="es-ES" sz="1600" dirty="0" err="1">
                <a:latin typeface="Times New Roman" panose="02020603050405020304" pitchFamily="18" charset="0"/>
                <a:cs typeface="Times New Roman" panose="02020603050405020304" pitchFamily="18" charset="0"/>
              </a:rPr>
              <a:t>department</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which</a:t>
            </a:r>
            <a:r>
              <a:rPr lang="es-ES" sz="1600" dirty="0">
                <a:latin typeface="Times New Roman" panose="02020603050405020304" pitchFamily="18" charset="0"/>
                <a:cs typeface="Times New Roman" panose="02020603050405020304" pitchFamily="18" charset="0"/>
              </a:rPr>
              <a:t> ir </a:t>
            </a:r>
            <a:r>
              <a:rPr lang="es-ES" sz="1600" dirty="0" err="1">
                <a:latin typeface="Times New Roman" panose="02020603050405020304" pitchFamily="18" charset="0"/>
                <a:cs typeface="Times New Roman" panose="02020603050405020304" pitchFamily="18" charset="0"/>
              </a:rPr>
              <a:t>constantly</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growing</a:t>
            </a:r>
            <a:r>
              <a:rPr lang="es-ES" sz="1600" dirty="0">
                <a:latin typeface="Times New Roman" panose="02020603050405020304" pitchFamily="18" charset="0"/>
                <a:cs typeface="Times New Roman" panose="02020603050405020304" pitchFamily="18" charset="0"/>
              </a:rPr>
              <a:t> and </a:t>
            </a:r>
            <a:r>
              <a:rPr lang="es-ES" sz="1600" dirty="0" err="1">
                <a:latin typeface="Times New Roman" panose="02020603050405020304" pitchFamily="18" charset="0"/>
                <a:cs typeface="Times New Roman" panose="02020603050405020304" pitchFamily="18" charset="0"/>
              </a:rPr>
              <a:t>which</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currently</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accounts</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for</a:t>
            </a:r>
            <a:r>
              <a:rPr lang="es-ES" sz="1600" dirty="0">
                <a:latin typeface="Times New Roman" panose="02020603050405020304" pitchFamily="18" charset="0"/>
                <a:cs typeface="Times New Roman" panose="02020603050405020304" pitchFamily="18" charset="0"/>
              </a:rPr>
              <a:t> 17% </a:t>
            </a:r>
            <a:r>
              <a:rPr lang="es-ES" sz="1600" dirty="0" err="1">
                <a:latin typeface="Times New Roman" panose="02020603050405020304" pitchFamily="18" charset="0"/>
                <a:cs typeface="Times New Roman" panose="02020603050405020304" pitchFamily="18" charset="0"/>
              </a:rPr>
              <a:t>of</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the</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whole</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workforce</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It</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is</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made</a:t>
            </a:r>
            <a:r>
              <a:rPr lang="es-ES" sz="1600" dirty="0">
                <a:latin typeface="Times New Roman" panose="02020603050405020304" pitchFamily="18" charset="0"/>
                <a:cs typeface="Times New Roman" panose="02020603050405020304" pitchFamily="18" charset="0"/>
              </a:rPr>
              <a:t> up </a:t>
            </a:r>
            <a:r>
              <a:rPr lang="es-ES" sz="1600" dirty="0" err="1">
                <a:latin typeface="Times New Roman" panose="02020603050405020304" pitchFamily="18" charset="0"/>
                <a:cs typeface="Times New Roman" panose="02020603050405020304" pitchFamily="18" charset="0"/>
              </a:rPr>
              <a:t>of</a:t>
            </a:r>
            <a:r>
              <a:rPr lang="es-ES" sz="1600" dirty="0">
                <a:latin typeface="Times New Roman" panose="02020603050405020304" pitchFamily="18" charset="0"/>
                <a:cs typeface="Times New Roman" panose="02020603050405020304" pitchFamily="18" charset="0"/>
              </a:rPr>
              <a:t> a </a:t>
            </a:r>
            <a:r>
              <a:rPr lang="es-ES" sz="1600" dirty="0" err="1">
                <a:latin typeface="Times New Roman" panose="02020603050405020304" pitchFamily="18" charset="0"/>
                <a:cs typeface="Times New Roman" panose="02020603050405020304" pitchFamily="18" charset="0"/>
              </a:rPr>
              <a:t>team</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of</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highly-qualified</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engineers</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capable</a:t>
            </a:r>
            <a:r>
              <a:rPr lang="es-ES" sz="1600" dirty="0">
                <a:latin typeface="Times New Roman" panose="02020603050405020304" pitchFamily="18" charset="0"/>
                <a:cs typeface="Times New Roman" panose="02020603050405020304" pitchFamily="18" charset="0"/>
              </a:rPr>
              <a:t> os </a:t>
            </a:r>
            <a:r>
              <a:rPr lang="es-ES" sz="1600" dirty="0" err="1">
                <a:latin typeface="Times New Roman" panose="02020603050405020304" pitchFamily="18" charset="0"/>
                <a:cs typeface="Times New Roman" panose="02020603050405020304" pitchFamily="18" charset="0"/>
              </a:rPr>
              <a:t>developing</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multidisciplinary</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projects</a:t>
            </a:r>
            <a:r>
              <a:rPr lang="es-ES" sz="1600" dirty="0">
                <a:latin typeface="Times New Roman" panose="02020603050405020304" pitchFamily="18" charset="0"/>
                <a:cs typeface="Times New Roman" panose="02020603050405020304" pitchFamily="18" charset="0"/>
              </a:rPr>
              <a:t> and </a:t>
            </a:r>
            <a:r>
              <a:rPr lang="es-ES" sz="1600" dirty="0" err="1">
                <a:latin typeface="Times New Roman" panose="02020603050405020304" pitchFamily="18" charset="0"/>
                <a:cs typeface="Times New Roman" panose="02020603050405020304" pitchFamily="18" charset="0"/>
              </a:rPr>
              <a:t>operating</a:t>
            </a:r>
            <a:r>
              <a:rPr lang="es-ES" sz="1600" dirty="0">
                <a:latin typeface="Times New Roman" panose="02020603050405020304" pitchFamily="18" charset="0"/>
                <a:cs typeface="Times New Roman" panose="02020603050405020304" pitchFamily="18" charset="0"/>
              </a:rPr>
              <a:t> at a global </a:t>
            </a:r>
            <a:r>
              <a:rPr lang="es-ES" sz="1600" dirty="0" err="1">
                <a:latin typeface="Times New Roman" panose="02020603050405020304" pitchFamily="18" charset="0"/>
                <a:cs typeface="Times New Roman" panose="02020603050405020304" pitchFamily="18" charset="0"/>
              </a:rPr>
              <a:t>level</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thanks</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to</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the</a:t>
            </a:r>
            <a:r>
              <a:rPr lang="es-ES" sz="1600" dirty="0">
                <a:latin typeface="Times New Roman" panose="02020603050405020304" pitchFamily="18" charset="0"/>
                <a:cs typeface="Times New Roman" panose="02020603050405020304" pitchFamily="18" charset="0"/>
              </a:rPr>
              <a:t> use </a:t>
            </a:r>
            <a:r>
              <a:rPr lang="es-ES" sz="1600" dirty="0" err="1">
                <a:latin typeface="Times New Roman" panose="02020603050405020304" pitchFamily="18" charset="0"/>
                <a:cs typeface="Times New Roman" panose="02020603050405020304" pitchFamily="18" charset="0"/>
              </a:rPr>
              <a:t>of</a:t>
            </a:r>
            <a:r>
              <a:rPr lang="es-ES" sz="1600" dirty="0">
                <a:latin typeface="Times New Roman" panose="02020603050405020304" pitchFamily="18" charset="0"/>
                <a:cs typeface="Times New Roman" panose="02020603050405020304" pitchFamily="18" charset="0"/>
              </a:rPr>
              <a:t> English as </a:t>
            </a:r>
            <a:r>
              <a:rPr lang="es-ES" sz="1600" dirty="0" err="1">
                <a:latin typeface="Times New Roman" panose="02020603050405020304" pitchFamily="18" charset="0"/>
                <a:cs typeface="Times New Roman" panose="02020603050405020304" pitchFamily="18" charset="0"/>
              </a:rPr>
              <a:t>the</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everyday</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working</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language</a:t>
            </a:r>
            <a:r>
              <a:rPr lang="es-ES" sz="1600" dirty="0">
                <a:latin typeface="Times New Roman" panose="02020603050405020304" pitchFamily="18" charset="0"/>
                <a:cs typeface="Times New Roman" panose="02020603050405020304" pitchFamily="18" charset="0"/>
              </a:rPr>
              <a:t>.</a:t>
            </a:r>
          </a:p>
          <a:p>
            <a:pPr algn="ctr"/>
            <a:r>
              <a:rPr lang="es-ES" sz="1600" dirty="0">
                <a:latin typeface="Times New Roman" panose="02020603050405020304" pitchFamily="18" charset="0"/>
                <a:cs typeface="Times New Roman" panose="02020603050405020304" pitchFamily="18" charset="0"/>
              </a:rPr>
              <a:t> </a:t>
            </a:r>
          </a:p>
          <a:p>
            <a:pPr algn="ctr"/>
            <a:r>
              <a:rPr lang="es-ES" sz="1600" dirty="0">
                <a:latin typeface="Times New Roman" panose="02020603050405020304" pitchFamily="18" charset="0"/>
                <a:cs typeface="Times New Roman" panose="02020603050405020304" pitchFamily="18" charset="0"/>
              </a:rPr>
              <a:t>SOME OF THEIR NEW PRODUCTS</a:t>
            </a:r>
          </a:p>
          <a:p>
            <a:pPr marL="285750" indent="-285750" algn="ctr">
              <a:buFont typeface="Arial" panose="020B0604020202020204" pitchFamily="34" charset="0"/>
              <a:buChar char="•"/>
            </a:pPr>
            <a:r>
              <a:rPr lang="es-ES" sz="1600" dirty="0" err="1">
                <a:latin typeface="Times New Roman" panose="02020603050405020304" pitchFamily="18" charset="0"/>
                <a:cs typeface="Times New Roman" panose="02020603050405020304" pitchFamily="18" charset="0"/>
              </a:rPr>
              <a:t>Bed-Type</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with</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rotary</a:t>
            </a:r>
            <a:r>
              <a:rPr lang="es-ES" sz="1600" dirty="0">
                <a:latin typeface="Times New Roman" panose="02020603050405020304" pitchFamily="18" charset="0"/>
                <a:cs typeface="Times New Roman" panose="02020603050405020304" pitchFamily="18" charset="0"/>
              </a:rPr>
              <a:t> table </a:t>
            </a:r>
            <a:r>
              <a:rPr lang="es-ES" sz="1600" dirty="0" err="1">
                <a:latin typeface="Times New Roman" panose="02020603050405020304" pitchFamily="18" charset="0"/>
                <a:cs typeface="Times New Roman" panose="02020603050405020304" pitchFamily="18" charset="0"/>
              </a:rPr>
              <a:t>milling</a:t>
            </a:r>
            <a:r>
              <a:rPr lang="es-ES" sz="1600" dirty="0">
                <a:latin typeface="Times New Roman" panose="02020603050405020304" pitchFamily="18" charset="0"/>
                <a:cs typeface="Times New Roman" panose="02020603050405020304" pitchFamily="18" charset="0"/>
              </a:rPr>
              <a:t> machine NORMA MG</a:t>
            </a: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s-ES" sz="1600" dirty="0">
                <a:latin typeface="Times New Roman" panose="02020603050405020304" pitchFamily="18" charset="0"/>
                <a:cs typeface="Times New Roman" panose="02020603050405020304" pitchFamily="18" charset="0"/>
              </a:rPr>
              <a:t>Bridge </a:t>
            </a:r>
            <a:r>
              <a:rPr lang="es-ES" sz="1600" dirty="0" err="1">
                <a:latin typeface="Times New Roman" panose="02020603050405020304" pitchFamily="18" charset="0"/>
                <a:cs typeface="Times New Roman" panose="02020603050405020304" pitchFamily="18" charset="0"/>
              </a:rPr>
              <a:t>type</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milling</a:t>
            </a:r>
            <a:r>
              <a:rPr lang="es-ES" sz="1600" dirty="0">
                <a:latin typeface="Times New Roman" panose="02020603050405020304" pitchFamily="18" charset="0"/>
                <a:cs typeface="Times New Roman" panose="02020603050405020304" pitchFamily="18" charset="0"/>
              </a:rPr>
              <a:t> machine FOX</a:t>
            </a: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s-ES" sz="1600" dirty="0">
              <a:latin typeface="Times New Roman" panose="02020603050405020304" pitchFamily="18" charset="0"/>
              <a:cs typeface="Times New Roman" panose="02020603050405020304" pitchFamily="18" charset="0"/>
            </a:endParaRPr>
          </a:p>
          <a:p>
            <a:pPr algn="ctr"/>
            <a:endParaRPr lang="es-ES"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s-ES" sz="1600" dirty="0">
                <a:latin typeface="Times New Roman" panose="02020603050405020304" pitchFamily="18" charset="0"/>
                <a:cs typeface="Times New Roman" panose="02020603050405020304" pitchFamily="18" charset="0"/>
              </a:rPr>
              <a:t>Correa </a:t>
            </a:r>
            <a:r>
              <a:rPr lang="es-ES" sz="1600" dirty="0" err="1">
                <a:latin typeface="Times New Roman" panose="02020603050405020304" pitchFamily="18" charset="0"/>
                <a:cs typeface="Times New Roman" panose="02020603050405020304" pitchFamily="18" charset="0"/>
              </a:rPr>
              <a:t>milling</a:t>
            </a:r>
            <a:r>
              <a:rPr lang="es-ES" sz="1600" dirty="0">
                <a:latin typeface="Times New Roman" panose="02020603050405020304" pitchFamily="18" charset="0"/>
                <a:cs typeface="Times New Roman" panose="02020603050405020304" pitchFamily="18" charset="0"/>
              </a:rPr>
              <a:t> head UCE</a:t>
            </a:r>
          </a:p>
          <a:p>
            <a:pPr algn="ctr"/>
            <a:r>
              <a:rPr lang="es-ES" sz="1600" dirty="0">
                <a:latin typeface="Times New Roman" panose="02020603050405020304" pitchFamily="18" charset="0"/>
                <a:cs typeface="Times New Roman" panose="02020603050405020304" pitchFamily="18" charset="0"/>
              </a:rPr>
              <a:t>    Insertar video </a:t>
            </a:r>
            <a:r>
              <a:rPr lang="es-ES" sz="1600" dirty="0">
                <a:latin typeface="Times New Roman" panose="02020603050405020304" pitchFamily="18" charset="0"/>
                <a:cs typeface="Times New Roman" panose="02020603050405020304" pitchFamily="18" charset="0"/>
                <a:hlinkClick r:id="rId4"/>
              </a:rPr>
              <a:t>https://www.youtube.com/watch?v=WcdFCweNAzg&amp;feature=youtu.be</a:t>
            </a:r>
            <a:endParaRPr lang="es-ES" sz="1600" u="sng" dirty="0">
              <a:latin typeface="Times New Roman" panose="02020603050405020304" pitchFamily="18" charset="0"/>
              <a:cs typeface="Times New Roman" panose="02020603050405020304" pitchFamily="18" charset="0"/>
            </a:endParaRPr>
          </a:p>
          <a:p>
            <a:pPr algn="ctr"/>
            <a:endParaRPr lang="es-ES" sz="1600" u="sng" dirty="0">
              <a:latin typeface="Times New Roman" panose="02020603050405020304" pitchFamily="18" charset="0"/>
              <a:cs typeface="Times New Roman" panose="02020603050405020304" pitchFamily="18" charset="0"/>
            </a:endParaRPr>
          </a:p>
          <a:p>
            <a:pPr algn="ctr"/>
            <a:endParaRPr lang="es-ES" sz="1600" dirty="0">
              <a:latin typeface="Times New Roman" panose="02020603050405020304" pitchFamily="18" charset="0"/>
              <a:cs typeface="Times New Roman" panose="02020603050405020304" pitchFamily="18" charset="0"/>
            </a:endParaRPr>
          </a:p>
        </p:txBody>
      </p:sp>
      <p:pic>
        <p:nvPicPr>
          <p:cNvPr id="1026" name="Picture 2" descr="Milling machine NORMA MG">
            <a:extLst>
              <a:ext uri="{FF2B5EF4-FFF2-40B4-BE49-F238E27FC236}">
                <a16:creationId xmlns:a16="http://schemas.microsoft.com/office/drawing/2014/main" id="{2ACD8673-B8E3-4859-B9C9-3A93B44DE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5742" y="21850350"/>
            <a:ext cx="2262105" cy="12731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CFD62EA-AD76-4111-9F98-3ABB2DECE5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6922" y="21940461"/>
            <a:ext cx="1496678" cy="11178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68D2838-6448-49FC-B749-C18CEB74EF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0709" y="21876598"/>
            <a:ext cx="1826042" cy="1216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RMA MG">
            <a:extLst>
              <a:ext uri="{FF2B5EF4-FFF2-40B4-BE49-F238E27FC236}">
                <a16:creationId xmlns:a16="http://schemas.microsoft.com/office/drawing/2014/main" id="{BA3FE671-78C8-4DC2-85A9-7E73D752BB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54928" y="21838589"/>
            <a:ext cx="2199272" cy="12377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X">
            <a:extLst>
              <a:ext uri="{FF2B5EF4-FFF2-40B4-BE49-F238E27FC236}">
                <a16:creationId xmlns:a16="http://schemas.microsoft.com/office/drawing/2014/main" id="{68B41988-A59C-4004-BA3A-D9CB35C255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1" y="23660099"/>
            <a:ext cx="2564371" cy="17280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BA933C3-F086-4E30-82C9-E4F5416F58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8569" y="23695185"/>
            <a:ext cx="2736681" cy="15759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0FD7A5B7-A7A9-4976-AB48-BAF410C3C4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9973" y="23791568"/>
            <a:ext cx="2696577" cy="151762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descr="Captura de pantalla de un celular&#10;&#10;Descripción generada automáticamente">
            <a:extLst>
              <a:ext uri="{FF2B5EF4-FFF2-40B4-BE49-F238E27FC236}">
                <a16:creationId xmlns:a16="http://schemas.microsoft.com/office/drawing/2014/main" id="{A8517ACB-1F67-4634-A467-B07224C0D7FE}"/>
              </a:ext>
            </a:extLst>
          </p:cNvPr>
          <p:cNvPicPr>
            <a:picLocks noChangeAspect="1"/>
          </p:cNvPicPr>
          <p:nvPr/>
        </p:nvPicPr>
        <p:blipFill rotWithShape="1">
          <a:blip r:embed="rId12">
            <a:extLst>
              <a:ext uri="{28A0092B-C50C-407E-A947-70E740481C1C}">
                <a14:useLocalDpi xmlns:a14="http://schemas.microsoft.com/office/drawing/2010/main" val="0"/>
              </a:ext>
            </a:extLst>
          </a:blip>
          <a:srcRect l="3111" t="49316" r="3916" b="13965"/>
          <a:stretch/>
        </p:blipFill>
        <p:spPr>
          <a:xfrm>
            <a:off x="1524000" y="9483244"/>
            <a:ext cx="9791700" cy="2174220"/>
          </a:xfrm>
          <a:prstGeom prst="rect">
            <a:avLst/>
          </a:prstGeom>
        </p:spPr>
      </p:pic>
      <p:sp>
        <p:nvSpPr>
          <p:cNvPr id="18" name="CuadroTexto 17">
            <a:extLst>
              <a:ext uri="{FF2B5EF4-FFF2-40B4-BE49-F238E27FC236}">
                <a16:creationId xmlns:a16="http://schemas.microsoft.com/office/drawing/2014/main" id="{8AD1E1C8-5833-4FAB-869A-D5901F1DFC6C}"/>
              </a:ext>
            </a:extLst>
          </p:cNvPr>
          <p:cNvSpPr txBox="1"/>
          <p:nvPr/>
        </p:nvSpPr>
        <p:spPr>
          <a:xfrm>
            <a:off x="3409950" y="27150940"/>
            <a:ext cx="14039850" cy="2246769"/>
          </a:xfrm>
          <a:prstGeom prst="rect">
            <a:avLst/>
          </a:prstGeom>
          <a:noFill/>
        </p:spPr>
        <p:txBody>
          <a:bodyPr wrap="square" rtlCol="0">
            <a:spAutoFit/>
          </a:bodyPr>
          <a:lstStyle/>
          <a:p>
            <a:pPr algn="ctr"/>
            <a:r>
              <a:rPr lang="es-ES" sz="1400" u="sng" dirty="0">
                <a:solidFill>
                  <a:schemeClr val="accent1">
                    <a:lumMod val="75000"/>
                  </a:schemeClr>
                </a:solidFill>
              </a:rPr>
              <a:t>MILLING MACHINES APPLICATION ENGINEERING</a:t>
            </a:r>
          </a:p>
          <a:p>
            <a:pPr algn="ctr"/>
            <a:r>
              <a:rPr lang="es-ES" sz="1400" dirty="0"/>
              <a:t>Nicolás Correa has </a:t>
            </a:r>
            <a:r>
              <a:rPr lang="es-ES" sz="1400" dirty="0" err="1"/>
              <a:t>an</a:t>
            </a:r>
            <a:r>
              <a:rPr lang="es-ES" sz="1400" dirty="0"/>
              <a:t> </a:t>
            </a:r>
            <a:r>
              <a:rPr lang="es-ES" sz="1400" dirty="0" err="1"/>
              <a:t>applications</a:t>
            </a:r>
            <a:r>
              <a:rPr lang="es-ES" sz="1400" dirty="0"/>
              <a:t> </a:t>
            </a:r>
            <a:r>
              <a:rPr lang="es-ES" sz="1400" dirty="0" err="1"/>
              <a:t>department</a:t>
            </a:r>
            <a:r>
              <a:rPr lang="es-ES" sz="1400" dirty="0"/>
              <a:t> </a:t>
            </a:r>
            <a:r>
              <a:rPr lang="es-ES" sz="1400" dirty="0" err="1"/>
              <a:t>made</a:t>
            </a:r>
            <a:r>
              <a:rPr lang="es-ES" sz="1400" dirty="0"/>
              <a:t> up </a:t>
            </a:r>
            <a:r>
              <a:rPr lang="es-ES" sz="1400" dirty="0" err="1"/>
              <a:t>by</a:t>
            </a:r>
            <a:r>
              <a:rPr lang="es-ES" sz="1400" dirty="0"/>
              <a:t> </a:t>
            </a:r>
            <a:r>
              <a:rPr lang="es-ES" sz="1400" dirty="0" err="1"/>
              <a:t>specialists</a:t>
            </a:r>
            <a:r>
              <a:rPr lang="es-ES" sz="1400" dirty="0"/>
              <a:t> </a:t>
            </a:r>
            <a:r>
              <a:rPr lang="es-ES" sz="1400" dirty="0" err="1"/>
              <a:t>with</a:t>
            </a:r>
            <a:r>
              <a:rPr lang="es-ES" sz="1400" dirty="0"/>
              <a:t> </a:t>
            </a:r>
            <a:r>
              <a:rPr lang="es-ES" sz="1400" dirty="0" err="1"/>
              <a:t>extensive</a:t>
            </a:r>
            <a:r>
              <a:rPr lang="es-ES" sz="1400" dirty="0"/>
              <a:t> </a:t>
            </a:r>
            <a:r>
              <a:rPr lang="es-ES" sz="1400" dirty="0" err="1"/>
              <a:t>experience</a:t>
            </a:r>
            <a:r>
              <a:rPr lang="es-ES" sz="1400" dirty="0"/>
              <a:t> in </a:t>
            </a:r>
            <a:r>
              <a:rPr lang="es-ES" sz="1400" dirty="0" err="1"/>
              <a:t>machining</a:t>
            </a:r>
            <a:r>
              <a:rPr lang="es-ES" sz="1400" dirty="0"/>
              <a:t> </a:t>
            </a:r>
            <a:r>
              <a:rPr lang="es-ES" sz="1400" dirty="0" err="1"/>
              <a:t>parts</a:t>
            </a:r>
            <a:r>
              <a:rPr lang="es-ES" sz="1400" dirty="0"/>
              <a:t> </a:t>
            </a:r>
            <a:r>
              <a:rPr lang="es-ES" sz="1400" dirty="0" err="1"/>
              <a:t>for</a:t>
            </a:r>
            <a:r>
              <a:rPr lang="es-ES" sz="1400" dirty="0"/>
              <a:t> </a:t>
            </a:r>
            <a:r>
              <a:rPr lang="es-ES" sz="1400" dirty="0" err="1"/>
              <a:t>different</a:t>
            </a:r>
            <a:r>
              <a:rPr lang="es-ES" sz="1400" dirty="0"/>
              <a:t> industries.</a:t>
            </a:r>
          </a:p>
          <a:p>
            <a:pPr algn="ctr"/>
            <a:endParaRPr lang="es-ES" sz="1400" dirty="0"/>
          </a:p>
          <a:p>
            <a:pPr algn="ctr"/>
            <a:r>
              <a:rPr lang="es-ES" sz="1400" dirty="0"/>
              <a:t>SERVICES</a:t>
            </a:r>
          </a:p>
          <a:p>
            <a:pPr marL="1657350" lvl="3" indent="-285750">
              <a:buFont typeface="Arial" panose="020B0604020202020204" pitchFamily="34" charset="0"/>
              <a:buChar char="•"/>
            </a:pPr>
            <a:r>
              <a:rPr lang="es-ES" sz="1400" dirty="0" err="1"/>
              <a:t>Best</a:t>
            </a:r>
            <a:r>
              <a:rPr lang="es-ES" sz="1400" dirty="0"/>
              <a:t> machine </a:t>
            </a:r>
            <a:r>
              <a:rPr lang="es-ES" sz="1400" dirty="0" err="1"/>
              <a:t>configuration</a:t>
            </a:r>
            <a:r>
              <a:rPr lang="es-ES" sz="1400" dirty="0"/>
              <a:t>: </a:t>
            </a:r>
            <a:r>
              <a:rPr lang="en-US" sz="1400" dirty="0"/>
              <a:t>Our applications team will </a:t>
            </a:r>
            <a:r>
              <a:rPr lang="en-US" sz="1400" dirty="0" err="1"/>
              <a:t>analyse</a:t>
            </a:r>
            <a:r>
              <a:rPr lang="en-US" sz="1400" dirty="0"/>
              <a:t> the parts to be machined and configure your machine, heads and accessories accordingly.</a:t>
            </a:r>
          </a:p>
          <a:p>
            <a:pPr marL="1657350" lvl="3" indent="-285750">
              <a:buFont typeface="Arial" panose="020B0604020202020204" pitchFamily="34" charset="0"/>
              <a:buChar char="•"/>
            </a:pPr>
            <a:r>
              <a:rPr lang="en-US" sz="1400" dirty="0"/>
              <a:t>Time study: Our team can carry out a study of the machining time required for a specific part, specifying the cutting conditions and tool to be used in each operation.</a:t>
            </a:r>
          </a:p>
          <a:p>
            <a:pPr marL="1657350" lvl="3" indent="-285750">
              <a:buFont typeface="Arial" panose="020B0604020202020204" pitchFamily="34" charset="0"/>
              <a:buChar char="•"/>
            </a:pPr>
            <a:r>
              <a:rPr lang="en-US" sz="1400" dirty="0"/>
              <a:t>Machining tests: Our team can carry out both </a:t>
            </a:r>
            <a:r>
              <a:rPr lang="en-US" sz="1400" dirty="0" err="1"/>
              <a:t>standardised</a:t>
            </a:r>
            <a:r>
              <a:rPr lang="en-US" sz="1400" dirty="0"/>
              <a:t> and </a:t>
            </a:r>
            <a:r>
              <a:rPr lang="en-US" sz="1400" dirty="0" err="1"/>
              <a:t>customised</a:t>
            </a:r>
            <a:r>
              <a:rPr lang="en-US" sz="1400" dirty="0"/>
              <a:t> machining tests (upon request) in order to assess different machine </a:t>
            </a:r>
            <a:r>
              <a:rPr lang="en-US" sz="1400" dirty="0" err="1"/>
              <a:t>behaviours</a:t>
            </a:r>
            <a:r>
              <a:rPr lang="en-US" sz="1400" dirty="0"/>
              <a:t>.</a:t>
            </a:r>
          </a:p>
          <a:p>
            <a:pPr marL="1657350" lvl="3" indent="-285750">
              <a:buFont typeface="Arial" panose="020B0604020202020204" pitchFamily="34" charset="0"/>
              <a:buChar char="•"/>
            </a:pPr>
            <a:r>
              <a:rPr lang="en-US" sz="1400" dirty="0"/>
              <a:t>Turnkey solutions: We offer turnkey solutions for specific parts in which we feel we have sufficient experience. In such cases, the applications team will define the entire process, including the final machining of the first parts.</a:t>
            </a:r>
          </a:p>
          <a:p>
            <a:pPr marL="1657350" lvl="3" indent="-285750">
              <a:buFont typeface="Arial" panose="020B0604020202020204" pitchFamily="34" charset="0"/>
              <a:buChar char="•"/>
            </a:pPr>
            <a:r>
              <a:rPr lang="en-US" sz="1400" dirty="0"/>
              <a:t>Training: We provide training on the customer's premises in the operation of the </a:t>
            </a:r>
            <a:r>
              <a:rPr lang="en-US" sz="1400" dirty="0" err="1"/>
              <a:t>Heidenhain</a:t>
            </a:r>
            <a:r>
              <a:rPr lang="en-US" sz="1400" dirty="0"/>
              <a:t> i530, </a:t>
            </a:r>
            <a:r>
              <a:rPr lang="en-US" sz="1400" dirty="0" err="1"/>
              <a:t>Heidenhain</a:t>
            </a:r>
            <a:r>
              <a:rPr lang="en-US" sz="1400" dirty="0"/>
              <a:t> i640 and Siemens 840D CNCs.</a:t>
            </a:r>
            <a:endParaRPr lang="es-ES" sz="1400" dirty="0"/>
          </a:p>
        </p:txBody>
      </p:sp>
      <p:pic>
        <p:nvPicPr>
          <p:cNvPr id="22" name="Imagen 21" descr="Una captura de pantalla de una computadora&#10;&#10;Descripción generada automáticamente">
            <a:extLst>
              <a:ext uri="{FF2B5EF4-FFF2-40B4-BE49-F238E27FC236}">
                <a16:creationId xmlns:a16="http://schemas.microsoft.com/office/drawing/2014/main" id="{60F0E84F-156D-4A64-A4F3-41FB78FD163C}"/>
              </a:ext>
            </a:extLst>
          </p:cNvPr>
          <p:cNvPicPr>
            <a:picLocks noChangeAspect="1"/>
          </p:cNvPicPr>
          <p:nvPr/>
        </p:nvPicPr>
        <p:blipFill rotWithShape="1">
          <a:blip r:embed="rId13">
            <a:extLst>
              <a:ext uri="{28A0092B-C50C-407E-A947-70E740481C1C}">
                <a14:useLocalDpi xmlns:a14="http://schemas.microsoft.com/office/drawing/2010/main" val="0"/>
              </a:ext>
            </a:extLst>
          </a:blip>
          <a:srcRect l="33565" t="21712" r="7870" b="20736"/>
          <a:stretch/>
        </p:blipFill>
        <p:spPr>
          <a:xfrm>
            <a:off x="7203796" y="3810959"/>
            <a:ext cx="5652925" cy="3123241"/>
          </a:xfrm>
          <a:prstGeom prst="rect">
            <a:avLst/>
          </a:prstGeom>
        </p:spPr>
      </p:pic>
      <p:pic>
        <p:nvPicPr>
          <p:cNvPr id="3" name="Imagen 2" descr="Imagen que contiene dibujo, alimentos&#10;&#10;Descripción generada automáticamente">
            <a:extLst>
              <a:ext uri="{FF2B5EF4-FFF2-40B4-BE49-F238E27FC236}">
                <a16:creationId xmlns:a16="http://schemas.microsoft.com/office/drawing/2014/main" id="{6104F11F-EBF9-476E-AC1A-BB00F48ECB7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9349" y="529894"/>
            <a:ext cx="4091141" cy="2432191"/>
          </a:xfrm>
          <a:prstGeom prst="rect">
            <a:avLst/>
          </a:prstGeom>
        </p:spPr>
      </p:pic>
      <p:pic>
        <p:nvPicPr>
          <p:cNvPr id="8" name="Picture 2" descr="Fresadoras de columna móvil MAGNA">
            <a:extLst>
              <a:ext uri="{FF2B5EF4-FFF2-40B4-BE49-F238E27FC236}">
                <a16:creationId xmlns:a16="http://schemas.microsoft.com/office/drawing/2014/main" id="{211B0E16-8D94-4978-ACB4-634A7A5D555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196620" y="419280"/>
            <a:ext cx="3657600" cy="25160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OX-50 en la feria CIIE">
            <a:extLst>
              <a:ext uri="{FF2B5EF4-FFF2-40B4-BE49-F238E27FC236}">
                <a16:creationId xmlns:a16="http://schemas.microsoft.com/office/drawing/2014/main" id="{3D764594-A8E7-454E-B7DF-C53405AF5AB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616171" y="384108"/>
            <a:ext cx="3577558" cy="2680561"/>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38DE5CCD-1FAD-43FD-B754-B4BBCB52EFBB}"/>
              </a:ext>
            </a:extLst>
          </p:cNvPr>
          <p:cNvSpPr txBox="1"/>
          <p:nvPr/>
        </p:nvSpPr>
        <p:spPr>
          <a:xfrm>
            <a:off x="3081953" y="4639625"/>
            <a:ext cx="3539613" cy="1077218"/>
          </a:xfrm>
          <a:prstGeom prst="rect">
            <a:avLst/>
          </a:prstGeom>
          <a:noFill/>
        </p:spPr>
        <p:txBody>
          <a:bodyPr wrap="square" rtlCol="0">
            <a:spAutoFit/>
          </a:bodyPr>
          <a:lstStyle/>
          <a:p>
            <a:pPr algn="ctr"/>
            <a:r>
              <a:rPr lang="es-ES" sz="3200" u="sng" dirty="0">
                <a:solidFill>
                  <a:schemeClr val="accent1">
                    <a:lumMod val="75000"/>
                  </a:schemeClr>
                </a:solidFill>
              </a:rPr>
              <a:t>Nicolás Correa in Asia </a:t>
            </a:r>
            <a:r>
              <a:rPr lang="es-ES" sz="3200" u="sng" dirty="0" err="1">
                <a:solidFill>
                  <a:schemeClr val="accent1">
                    <a:lumMod val="75000"/>
                  </a:schemeClr>
                </a:solidFill>
              </a:rPr>
              <a:t>Pacific</a:t>
            </a:r>
            <a:endParaRPr lang="es-ES" sz="3200" u="sng" dirty="0">
              <a:solidFill>
                <a:schemeClr val="accent1">
                  <a:lumMod val="75000"/>
                </a:schemeClr>
              </a:solidFill>
            </a:endParaRPr>
          </a:p>
        </p:txBody>
      </p:sp>
      <p:sp>
        <p:nvSpPr>
          <p:cNvPr id="16" name="CuadroTexto 15">
            <a:extLst>
              <a:ext uri="{FF2B5EF4-FFF2-40B4-BE49-F238E27FC236}">
                <a16:creationId xmlns:a16="http://schemas.microsoft.com/office/drawing/2014/main" id="{177A60B4-7195-43D4-942D-B0E1A3682FC0}"/>
              </a:ext>
            </a:extLst>
          </p:cNvPr>
          <p:cNvSpPr txBox="1"/>
          <p:nvPr/>
        </p:nvSpPr>
        <p:spPr>
          <a:xfrm>
            <a:off x="13786362" y="3910918"/>
            <a:ext cx="5368413" cy="2862322"/>
          </a:xfrm>
          <a:prstGeom prst="rect">
            <a:avLst/>
          </a:prstGeom>
          <a:noFill/>
        </p:spPr>
        <p:txBody>
          <a:bodyPr wrap="square" rtlCol="0">
            <a:spAutoFit/>
          </a:bodyPr>
          <a:lstStyle/>
          <a:p>
            <a:pPr marL="457200" indent="-457200">
              <a:buFont typeface="Wingdings" panose="05000000000000000000" pitchFamily="2" charset="2"/>
              <a:buChar char="ü"/>
            </a:pPr>
            <a:r>
              <a:rPr lang="es-ES" sz="2000" dirty="0" err="1">
                <a:latin typeface="Times New Roman" panose="02020603050405020304" pitchFamily="18" charset="0"/>
                <a:cs typeface="Times New Roman" panose="02020603050405020304" pitchFamily="18" charset="0"/>
              </a:rPr>
              <a:t>Tailand</a:t>
            </a:r>
            <a:r>
              <a:rPr lang="es-ES" sz="2000" dirty="0">
                <a:latin typeface="Times New Roman" panose="02020603050405020304" pitchFamily="18" charset="0"/>
                <a:cs typeface="Times New Roman" panose="02020603050405020304" pitchFamily="18" charset="0"/>
              </a:rPr>
              <a:t>, Bangkok. </a:t>
            </a:r>
          </a:p>
          <a:p>
            <a:pPr marL="457200" indent="-457200">
              <a:buFont typeface="Wingdings" panose="05000000000000000000" pitchFamily="2" charset="2"/>
              <a:buChar char="ü"/>
            </a:pPr>
            <a:r>
              <a:rPr lang="es-ES" sz="2000" dirty="0">
                <a:latin typeface="Times New Roman" panose="02020603050405020304" pitchFamily="18" charset="0"/>
                <a:cs typeface="Times New Roman" panose="02020603050405020304" pitchFamily="18" charset="0"/>
              </a:rPr>
              <a:t>Indonesia, Arcadia</a:t>
            </a:r>
          </a:p>
          <a:p>
            <a:pPr marL="457200" indent="-457200">
              <a:buFont typeface="Wingdings" panose="05000000000000000000" pitchFamily="2" charset="2"/>
              <a:buChar char="ü"/>
            </a:pPr>
            <a:r>
              <a:rPr lang="es-ES" sz="2000" dirty="0">
                <a:latin typeface="Times New Roman" panose="02020603050405020304" pitchFamily="18" charset="0"/>
                <a:cs typeface="Times New Roman" panose="02020603050405020304" pitchFamily="18" charset="0"/>
              </a:rPr>
              <a:t>Indonesia, </a:t>
            </a:r>
            <a:r>
              <a:rPr lang="es-ES" sz="2000" dirty="0" err="1">
                <a:latin typeface="Times New Roman" panose="02020603050405020304" pitchFamily="18" charset="0"/>
                <a:cs typeface="Times New Roman" panose="02020603050405020304" pitchFamily="18" charset="0"/>
              </a:rPr>
              <a:t>Bekasi</a:t>
            </a:r>
            <a:endParaRPr lang="es-ES" sz="20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s-ES" sz="2000" dirty="0">
                <a:latin typeface="Times New Roman" panose="02020603050405020304" pitchFamily="18" charset="0"/>
                <a:cs typeface="Times New Roman" panose="02020603050405020304" pitchFamily="18" charset="0"/>
              </a:rPr>
              <a:t>India, Pune</a:t>
            </a:r>
          </a:p>
          <a:p>
            <a:pPr marL="457200" indent="-457200">
              <a:buFont typeface="Wingdings" panose="05000000000000000000" pitchFamily="2" charset="2"/>
              <a:buChar char="ü"/>
            </a:pPr>
            <a:r>
              <a:rPr lang="es-ES" sz="2000" dirty="0">
                <a:latin typeface="Times New Roman" panose="02020603050405020304" pitchFamily="18" charset="0"/>
                <a:cs typeface="Times New Roman" panose="02020603050405020304" pitchFamily="18" charset="0"/>
              </a:rPr>
              <a:t>China, </a:t>
            </a:r>
            <a:r>
              <a:rPr lang="es-ES" sz="2000" dirty="0" err="1">
                <a:latin typeface="Times New Roman" panose="02020603050405020304" pitchFamily="18" charset="0"/>
                <a:cs typeface="Times New Roman" panose="02020603050405020304" pitchFamily="18" charset="0"/>
              </a:rPr>
              <a:t>Skangai</a:t>
            </a:r>
            <a:endParaRPr lang="es-ES" sz="20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s-ES" sz="2000" dirty="0">
                <a:latin typeface="Times New Roman" panose="02020603050405020304" pitchFamily="18" charset="0"/>
                <a:cs typeface="Times New Roman" panose="02020603050405020304" pitchFamily="18" charset="0"/>
              </a:rPr>
              <a:t>China, Kunming</a:t>
            </a:r>
          </a:p>
          <a:p>
            <a:pPr marL="457200" indent="-457200">
              <a:buFont typeface="Wingdings" panose="05000000000000000000" pitchFamily="2" charset="2"/>
              <a:buChar char="ü"/>
            </a:pPr>
            <a:r>
              <a:rPr lang="es-ES" sz="2000" dirty="0">
                <a:latin typeface="Times New Roman" panose="02020603050405020304" pitchFamily="18" charset="0"/>
                <a:cs typeface="Times New Roman" panose="02020603050405020304" pitchFamily="18" charset="0"/>
              </a:rPr>
              <a:t>South </a:t>
            </a:r>
            <a:r>
              <a:rPr lang="es-ES" sz="2000" dirty="0" err="1">
                <a:latin typeface="Times New Roman" panose="02020603050405020304" pitchFamily="18" charset="0"/>
                <a:cs typeface="Times New Roman" panose="02020603050405020304" pitchFamily="18" charset="0"/>
              </a:rPr>
              <a:t>Korea</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Seoul</a:t>
            </a:r>
            <a:endParaRPr lang="es-ES" sz="20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s-ES" sz="2000" dirty="0" err="1">
                <a:latin typeface="Times New Roman" panose="02020603050405020304" pitchFamily="18" charset="0"/>
                <a:cs typeface="Times New Roman" panose="02020603050405020304" pitchFamily="18" charset="0"/>
              </a:rPr>
              <a:t>Arab</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Emirates</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Sharjah</a:t>
            </a:r>
            <a:endParaRPr lang="es-ES" sz="20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s-ES" sz="2000" dirty="0">
                <a:latin typeface="Times New Roman" panose="02020603050405020304" pitchFamily="18" charset="0"/>
                <a:cs typeface="Times New Roman" panose="02020603050405020304" pitchFamily="18" charset="0"/>
              </a:rPr>
              <a:t>Malaysia, </a:t>
            </a:r>
            <a:r>
              <a:rPr lang="es-ES" sz="2000" dirty="0" err="1">
                <a:latin typeface="Times New Roman" panose="02020603050405020304" pitchFamily="18" charset="0"/>
                <a:cs typeface="Times New Roman" panose="02020603050405020304" pitchFamily="18" charset="0"/>
              </a:rPr>
              <a:t>Sleangor</a:t>
            </a:r>
            <a:endParaRPr lang="es-ES" sz="2000" dirty="0">
              <a:latin typeface="Times New Roman" panose="02020603050405020304" pitchFamily="18" charset="0"/>
              <a:cs typeface="Times New Roman" panose="02020603050405020304" pitchFamily="18" charset="0"/>
            </a:endParaRPr>
          </a:p>
        </p:txBody>
      </p:sp>
      <p:sp>
        <p:nvSpPr>
          <p:cNvPr id="21" name="CuadroTexto 20">
            <a:extLst>
              <a:ext uri="{FF2B5EF4-FFF2-40B4-BE49-F238E27FC236}">
                <a16:creationId xmlns:a16="http://schemas.microsoft.com/office/drawing/2014/main" id="{50290B45-22F9-4EFE-B914-B9704E483AC6}"/>
              </a:ext>
            </a:extLst>
          </p:cNvPr>
          <p:cNvSpPr txBox="1"/>
          <p:nvPr/>
        </p:nvSpPr>
        <p:spPr>
          <a:xfrm>
            <a:off x="5257800" y="11811996"/>
            <a:ext cx="3409950" cy="369332"/>
          </a:xfrm>
          <a:prstGeom prst="rect">
            <a:avLst/>
          </a:prstGeom>
          <a:noFill/>
        </p:spPr>
        <p:txBody>
          <a:bodyPr wrap="square" rtlCol="0">
            <a:spAutoFit/>
          </a:bodyPr>
          <a:lstStyle/>
          <a:p>
            <a:r>
              <a:rPr lang="es-ES" dirty="0" err="1">
                <a:solidFill>
                  <a:schemeClr val="accent1">
                    <a:lumMod val="75000"/>
                  </a:schemeClr>
                </a:solidFill>
                <a:latin typeface="Times New Roman" panose="02020603050405020304" pitchFamily="18" charset="0"/>
                <a:cs typeface="Times New Roman" panose="02020603050405020304" pitchFamily="18" charset="0"/>
              </a:rPr>
              <a:t>Environmental</a:t>
            </a:r>
            <a:r>
              <a:rPr lang="es-ES" dirty="0">
                <a:solidFill>
                  <a:schemeClr val="accent1">
                    <a:lumMod val="75000"/>
                  </a:schemeClr>
                </a:solidFill>
                <a:latin typeface="Times New Roman" panose="02020603050405020304" pitchFamily="18" charset="0"/>
                <a:cs typeface="Times New Roman" panose="02020603050405020304" pitchFamily="18" charset="0"/>
              </a:rPr>
              <a:t> performance</a:t>
            </a:r>
          </a:p>
        </p:txBody>
      </p:sp>
      <p:pic>
        <p:nvPicPr>
          <p:cNvPr id="35" name="Imagen 34" descr="Captura de pantalla de un celular&#10;&#10;Descripción generada automáticamente">
            <a:extLst>
              <a:ext uri="{FF2B5EF4-FFF2-40B4-BE49-F238E27FC236}">
                <a16:creationId xmlns:a16="http://schemas.microsoft.com/office/drawing/2014/main" id="{A26ADBE4-B2F4-4911-A18D-EB589973ABAB}"/>
              </a:ext>
            </a:extLst>
          </p:cNvPr>
          <p:cNvPicPr>
            <a:picLocks noChangeAspect="1"/>
          </p:cNvPicPr>
          <p:nvPr/>
        </p:nvPicPr>
        <p:blipFill rotWithShape="1">
          <a:blip r:embed="rId2">
            <a:extLst>
              <a:ext uri="{28A0092B-C50C-407E-A947-70E740481C1C}">
                <a14:useLocalDpi xmlns:a14="http://schemas.microsoft.com/office/drawing/2010/main" val="0"/>
              </a:ext>
            </a:extLst>
          </a:blip>
          <a:srcRect l="48275" t="31179" r="4762" b="6710"/>
          <a:stretch/>
        </p:blipFill>
        <p:spPr>
          <a:xfrm>
            <a:off x="3238499" y="12733755"/>
            <a:ext cx="2552701" cy="1898118"/>
          </a:xfrm>
          <a:prstGeom prst="rect">
            <a:avLst/>
          </a:prstGeom>
        </p:spPr>
      </p:pic>
      <p:pic>
        <p:nvPicPr>
          <p:cNvPr id="36" name="Imagen 35" descr="Captura de pantalla de un celular&#10;&#10;Descripción generada automáticamente">
            <a:extLst>
              <a:ext uri="{FF2B5EF4-FFF2-40B4-BE49-F238E27FC236}">
                <a16:creationId xmlns:a16="http://schemas.microsoft.com/office/drawing/2014/main" id="{36FBC26A-A19C-445A-B43C-038F784027B4}"/>
              </a:ext>
            </a:extLst>
          </p:cNvPr>
          <p:cNvPicPr>
            <a:picLocks noChangeAspect="1"/>
          </p:cNvPicPr>
          <p:nvPr/>
        </p:nvPicPr>
        <p:blipFill rotWithShape="1">
          <a:blip r:embed="rId3">
            <a:extLst>
              <a:ext uri="{28A0092B-C50C-407E-A947-70E740481C1C}">
                <a14:useLocalDpi xmlns:a14="http://schemas.microsoft.com/office/drawing/2010/main" val="0"/>
              </a:ext>
            </a:extLst>
          </a:blip>
          <a:srcRect l="48169" t="32164" r="5663" b="6196"/>
          <a:stretch/>
        </p:blipFill>
        <p:spPr>
          <a:xfrm>
            <a:off x="9563099" y="12691657"/>
            <a:ext cx="2552701" cy="1916202"/>
          </a:xfrm>
          <a:prstGeom prst="rect">
            <a:avLst/>
          </a:prstGeom>
        </p:spPr>
      </p:pic>
      <p:sp>
        <p:nvSpPr>
          <p:cNvPr id="24" name="CuadroTexto 23">
            <a:extLst>
              <a:ext uri="{FF2B5EF4-FFF2-40B4-BE49-F238E27FC236}">
                <a16:creationId xmlns:a16="http://schemas.microsoft.com/office/drawing/2014/main" id="{D1AE8727-9662-4CBD-9CA0-393D0A25AA21}"/>
              </a:ext>
            </a:extLst>
          </p:cNvPr>
          <p:cNvSpPr txBox="1"/>
          <p:nvPr/>
        </p:nvSpPr>
        <p:spPr>
          <a:xfrm>
            <a:off x="3124200" y="7639050"/>
            <a:ext cx="6991350" cy="646331"/>
          </a:xfrm>
          <a:prstGeom prst="rect">
            <a:avLst/>
          </a:prstGeom>
          <a:noFill/>
        </p:spPr>
        <p:txBody>
          <a:bodyPr wrap="square" rtlCol="0">
            <a:spAutoFit/>
          </a:bodyPr>
          <a:lstStyle/>
          <a:p>
            <a:pPr algn="ctr"/>
            <a:r>
              <a:rPr lang="es-ES" u="sng" dirty="0">
                <a:solidFill>
                  <a:schemeClr val="accent1">
                    <a:lumMod val="75000"/>
                  </a:schemeClr>
                </a:solidFill>
                <a:latin typeface="Times New Roman" panose="02020603050405020304" pitchFamily="18" charset="0"/>
                <a:cs typeface="Times New Roman" panose="02020603050405020304" pitchFamily="18" charset="0"/>
              </a:rPr>
              <a:t>ENVIROMENT</a:t>
            </a:r>
          </a:p>
          <a:p>
            <a:pPr algn="ctr"/>
            <a:r>
              <a:rPr lang="es-ES" dirty="0" err="1">
                <a:latin typeface="Times New Roman" panose="02020603050405020304" pitchFamily="18" charset="0"/>
                <a:cs typeface="Times New Roman" panose="02020603050405020304" pitchFamily="18" charset="0"/>
              </a:rPr>
              <a:t>Enviromental</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excellence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sustainability</a:t>
            </a:r>
            <a:r>
              <a:rPr lang="es-ES" dirty="0">
                <a:latin typeface="Times New Roman" panose="02020603050405020304" pitchFamily="18" charset="0"/>
                <a:cs typeface="Times New Roman" panose="02020603050405020304" pitchFamily="18" charset="0"/>
              </a:rPr>
              <a:t> and eco-</a:t>
            </a:r>
            <a:r>
              <a:rPr lang="es-ES" dirty="0" err="1">
                <a:latin typeface="Times New Roman" panose="02020603050405020304" pitchFamily="18" charset="0"/>
                <a:cs typeface="Times New Roman" panose="02020603050405020304" pitchFamily="18" charset="0"/>
              </a:rPr>
              <a:t>design</a:t>
            </a:r>
            <a:endParaRPr lang="es-ES" dirty="0">
              <a:latin typeface="Times New Roman" panose="02020603050405020304" pitchFamily="18" charset="0"/>
              <a:cs typeface="Times New Roman" panose="02020603050405020304" pitchFamily="18" charset="0"/>
            </a:endParaRPr>
          </a:p>
        </p:txBody>
      </p:sp>
      <p:sp>
        <p:nvSpPr>
          <p:cNvPr id="27" name="CuadroTexto 26">
            <a:extLst>
              <a:ext uri="{FF2B5EF4-FFF2-40B4-BE49-F238E27FC236}">
                <a16:creationId xmlns:a16="http://schemas.microsoft.com/office/drawing/2014/main" id="{BC99807B-94A9-4537-91EF-5BDBF7F40809}"/>
              </a:ext>
            </a:extLst>
          </p:cNvPr>
          <p:cNvSpPr txBox="1"/>
          <p:nvPr/>
        </p:nvSpPr>
        <p:spPr>
          <a:xfrm>
            <a:off x="5619750" y="8877300"/>
            <a:ext cx="4572000" cy="369332"/>
          </a:xfrm>
          <a:prstGeom prst="rect">
            <a:avLst/>
          </a:prstGeom>
          <a:noFill/>
        </p:spPr>
        <p:txBody>
          <a:bodyPr wrap="square" rtlCol="0">
            <a:spAutoFit/>
          </a:bodyPr>
          <a:lstStyle/>
          <a:p>
            <a:r>
              <a:rPr lang="es-ES" dirty="0" err="1">
                <a:solidFill>
                  <a:schemeClr val="accent1">
                    <a:lumMod val="75000"/>
                  </a:schemeClr>
                </a:solidFill>
                <a:latin typeface="Times New Roman" panose="02020603050405020304" pitchFamily="18" charset="0"/>
                <a:cs typeface="Times New Roman" panose="02020603050405020304" pitchFamily="18" charset="0"/>
              </a:rPr>
              <a:t>Main</a:t>
            </a:r>
            <a:r>
              <a:rPr lang="es-ES" dirty="0">
                <a:solidFill>
                  <a:schemeClr val="accent1">
                    <a:lumMod val="75000"/>
                  </a:schemeClr>
                </a:solidFill>
                <a:latin typeface="Times New Roman" panose="02020603050405020304" pitchFamily="18" charset="0"/>
                <a:cs typeface="Times New Roman" panose="02020603050405020304" pitchFamily="18" charset="0"/>
              </a:rPr>
              <a:t> objetives</a:t>
            </a:r>
          </a:p>
        </p:txBody>
      </p:sp>
      <p:sp>
        <p:nvSpPr>
          <p:cNvPr id="28" name="CuadroTexto 27">
            <a:extLst>
              <a:ext uri="{FF2B5EF4-FFF2-40B4-BE49-F238E27FC236}">
                <a16:creationId xmlns:a16="http://schemas.microsoft.com/office/drawing/2014/main" id="{F422B665-82E9-4D50-A9A3-E64759A94897}"/>
              </a:ext>
            </a:extLst>
          </p:cNvPr>
          <p:cNvSpPr txBox="1"/>
          <p:nvPr/>
        </p:nvSpPr>
        <p:spPr>
          <a:xfrm>
            <a:off x="15963900" y="8153400"/>
            <a:ext cx="3543300" cy="646331"/>
          </a:xfrm>
          <a:prstGeom prst="rect">
            <a:avLst/>
          </a:prstGeom>
          <a:noFill/>
        </p:spPr>
        <p:txBody>
          <a:bodyPr wrap="square" rtlCol="0">
            <a:spAutoFit/>
          </a:bodyPr>
          <a:lstStyle/>
          <a:p>
            <a:r>
              <a:rPr lang="es-ES" u="sng" dirty="0">
                <a:solidFill>
                  <a:schemeClr val="accent1">
                    <a:lumMod val="75000"/>
                  </a:schemeClr>
                </a:solidFill>
                <a:latin typeface="Times New Roman" panose="02020603050405020304" pitchFamily="18" charset="0"/>
                <a:cs typeface="Times New Roman" panose="02020603050405020304" pitchFamily="18" charset="0"/>
              </a:rPr>
              <a:t>POLICY &amp; STRATEGY</a:t>
            </a:r>
          </a:p>
          <a:p>
            <a:endParaRPr lang="es-ES" dirty="0"/>
          </a:p>
        </p:txBody>
      </p:sp>
      <p:pic>
        <p:nvPicPr>
          <p:cNvPr id="30" name="Imagen 29" descr="Captura de pantalla de un celular&#10;&#10;Descripción generada automáticamente">
            <a:extLst>
              <a:ext uri="{FF2B5EF4-FFF2-40B4-BE49-F238E27FC236}">
                <a16:creationId xmlns:a16="http://schemas.microsoft.com/office/drawing/2014/main" id="{6EFF9284-724F-43E2-A970-49DAAB812B89}"/>
              </a:ext>
            </a:extLst>
          </p:cNvPr>
          <p:cNvPicPr>
            <a:picLocks noChangeAspect="1"/>
          </p:cNvPicPr>
          <p:nvPr/>
        </p:nvPicPr>
        <p:blipFill rotWithShape="1">
          <a:blip r:embed="rId17">
            <a:extLst>
              <a:ext uri="{28A0092B-C50C-407E-A947-70E740481C1C}">
                <a14:useLocalDpi xmlns:a14="http://schemas.microsoft.com/office/drawing/2010/main" val="0"/>
              </a:ext>
            </a:extLst>
          </a:blip>
          <a:srcRect l="4869" t="26921" r="66874" b="5632"/>
          <a:stretch/>
        </p:blipFill>
        <p:spPr>
          <a:xfrm>
            <a:off x="183125" y="16010229"/>
            <a:ext cx="1893325" cy="2540783"/>
          </a:xfrm>
          <a:prstGeom prst="rect">
            <a:avLst/>
          </a:prstGeom>
        </p:spPr>
      </p:pic>
      <p:pic>
        <p:nvPicPr>
          <p:cNvPr id="32" name="Imagen 31" descr="Una captura de pantalla de una red social&#10;&#10;Descripción generada automáticamente">
            <a:extLst>
              <a:ext uri="{FF2B5EF4-FFF2-40B4-BE49-F238E27FC236}">
                <a16:creationId xmlns:a16="http://schemas.microsoft.com/office/drawing/2014/main" id="{A56582C1-0554-4539-8F36-CF1EA5FCF783}"/>
              </a:ext>
            </a:extLst>
          </p:cNvPr>
          <p:cNvPicPr>
            <a:picLocks noChangeAspect="1"/>
          </p:cNvPicPr>
          <p:nvPr/>
        </p:nvPicPr>
        <p:blipFill rotWithShape="1">
          <a:blip r:embed="rId18">
            <a:extLst>
              <a:ext uri="{28A0092B-C50C-407E-A947-70E740481C1C}">
                <a14:useLocalDpi xmlns:a14="http://schemas.microsoft.com/office/drawing/2010/main" val="0"/>
              </a:ext>
            </a:extLst>
          </a:blip>
          <a:srcRect l="5033" t="27474" r="66856" b="13932"/>
          <a:stretch/>
        </p:blipFill>
        <p:spPr>
          <a:xfrm>
            <a:off x="4459630" y="15939953"/>
            <a:ext cx="2145276" cy="2513995"/>
          </a:xfrm>
          <a:prstGeom prst="rect">
            <a:avLst/>
          </a:prstGeom>
        </p:spPr>
      </p:pic>
      <p:pic>
        <p:nvPicPr>
          <p:cNvPr id="34" name="Imagen 33" descr="Una captura de pantalla de una red social&#10;&#10;Descripción generada automáticamente">
            <a:extLst>
              <a:ext uri="{FF2B5EF4-FFF2-40B4-BE49-F238E27FC236}">
                <a16:creationId xmlns:a16="http://schemas.microsoft.com/office/drawing/2014/main" id="{412AAB18-8C3E-4012-A15D-3BF9E8A67CD8}"/>
              </a:ext>
            </a:extLst>
          </p:cNvPr>
          <p:cNvPicPr>
            <a:picLocks noChangeAspect="1"/>
          </p:cNvPicPr>
          <p:nvPr/>
        </p:nvPicPr>
        <p:blipFill rotWithShape="1">
          <a:blip r:embed="rId19">
            <a:extLst>
              <a:ext uri="{28A0092B-C50C-407E-A947-70E740481C1C}">
                <a14:useLocalDpi xmlns:a14="http://schemas.microsoft.com/office/drawing/2010/main" val="0"/>
              </a:ext>
            </a:extLst>
          </a:blip>
          <a:srcRect l="5197" t="26986" r="66692" b="6087"/>
          <a:stretch/>
        </p:blipFill>
        <p:spPr>
          <a:xfrm>
            <a:off x="9102330" y="15683132"/>
            <a:ext cx="2223319" cy="2976005"/>
          </a:xfrm>
          <a:prstGeom prst="rect">
            <a:avLst/>
          </a:prstGeom>
        </p:spPr>
      </p:pic>
      <p:pic>
        <p:nvPicPr>
          <p:cNvPr id="40" name="Imagen 39" descr="Una captura de pantalla de una red social&#10;&#10;Descripción generada automáticamente">
            <a:extLst>
              <a:ext uri="{FF2B5EF4-FFF2-40B4-BE49-F238E27FC236}">
                <a16:creationId xmlns:a16="http://schemas.microsoft.com/office/drawing/2014/main" id="{D92795D9-F461-4236-AF19-394FB4EA2DC3}"/>
              </a:ext>
            </a:extLst>
          </p:cNvPr>
          <p:cNvPicPr>
            <a:picLocks noChangeAspect="1"/>
          </p:cNvPicPr>
          <p:nvPr/>
        </p:nvPicPr>
        <p:blipFill rotWithShape="1">
          <a:blip r:embed="rId20">
            <a:extLst>
              <a:ext uri="{28A0092B-C50C-407E-A947-70E740481C1C}">
                <a14:useLocalDpi xmlns:a14="http://schemas.microsoft.com/office/drawing/2010/main" val="0"/>
              </a:ext>
            </a:extLst>
          </a:blip>
          <a:srcRect l="5089" t="26531" r="66946" b="14615"/>
          <a:stretch/>
        </p:blipFill>
        <p:spPr>
          <a:xfrm>
            <a:off x="11398281" y="15656173"/>
            <a:ext cx="2536493" cy="3001295"/>
          </a:xfrm>
          <a:prstGeom prst="rect">
            <a:avLst/>
          </a:prstGeom>
        </p:spPr>
      </p:pic>
      <p:pic>
        <p:nvPicPr>
          <p:cNvPr id="42" name="Imagen 41" descr="Una captura de pantalla de una red social&#10;&#10;Descripción generada automáticamente">
            <a:extLst>
              <a:ext uri="{FF2B5EF4-FFF2-40B4-BE49-F238E27FC236}">
                <a16:creationId xmlns:a16="http://schemas.microsoft.com/office/drawing/2014/main" id="{09771C9E-C7FC-41AD-AA84-F35DA6E8559D}"/>
              </a:ext>
            </a:extLst>
          </p:cNvPr>
          <p:cNvPicPr>
            <a:picLocks noChangeAspect="1"/>
          </p:cNvPicPr>
          <p:nvPr/>
        </p:nvPicPr>
        <p:blipFill rotWithShape="1">
          <a:blip r:embed="rId21">
            <a:extLst>
              <a:ext uri="{28A0092B-C50C-407E-A947-70E740481C1C}">
                <a14:useLocalDpi xmlns:a14="http://schemas.microsoft.com/office/drawing/2010/main" val="0"/>
              </a:ext>
            </a:extLst>
          </a:blip>
          <a:srcRect l="5107" t="31512" r="66782" b="12759"/>
          <a:stretch/>
        </p:blipFill>
        <p:spPr>
          <a:xfrm>
            <a:off x="16531084" y="15361323"/>
            <a:ext cx="2823394" cy="3146908"/>
          </a:xfrm>
          <a:prstGeom prst="rect">
            <a:avLst/>
          </a:prstGeom>
        </p:spPr>
      </p:pic>
      <p:pic>
        <p:nvPicPr>
          <p:cNvPr id="44" name="Imagen 43" descr="Captura de pantalla de un celular&#10;&#10;Descripción generada automáticamente">
            <a:extLst>
              <a:ext uri="{FF2B5EF4-FFF2-40B4-BE49-F238E27FC236}">
                <a16:creationId xmlns:a16="http://schemas.microsoft.com/office/drawing/2014/main" id="{4CF7BD00-6FBF-4D37-9153-8C01E0DEE1A8}"/>
              </a:ext>
            </a:extLst>
          </p:cNvPr>
          <p:cNvPicPr>
            <a:picLocks noChangeAspect="1"/>
          </p:cNvPicPr>
          <p:nvPr/>
        </p:nvPicPr>
        <p:blipFill rotWithShape="1">
          <a:blip r:embed="rId22">
            <a:extLst>
              <a:ext uri="{28A0092B-C50C-407E-A947-70E740481C1C}">
                <a14:useLocalDpi xmlns:a14="http://schemas.microsoft.com/office/drawing/2010/main" val="0"/>
              </a:ext>
            </a:extLst>
          </a:blip>
          <a:srcRect l="5271" t="35972" r="69306" b="11163"/>
          <a:stretch/>
        </p:blipFill>
        <p:spPr>
          <a:xfrm>
            <a:off x="19004833" y="15483475"/>
            <a:ext cx="2388317" cy="2792205"/>
          </a:xfrm>
          <a:prstGeom prst="rect">
            <a:avLst/>
          </a:prstGeom>
        </p:spPr>
      </p:pic>
      <p:pic>
        <p:nvPicPr>
          <p:cNvPr id="55" name="Imagen 54" descr="Una captura de pantalla de una red social&#10;&#10;Descripción generada automáticamente">
            <a:extLst>
              <a:ext uri="{FF2B5EF4-FFF2-40B4-BE49-F238E27FC236}">
                <a16:creationId xmlns:a16="http://schemas.microsoft.com/office/drawing/2014/main" id="{A7618C4B-3065-4F21-9A14-9635FC755EA8}"/>
              </a:ext>
            </a:extLst>
          </p:cNvPr>
          <p:cNvPicPr>
            <a:picLocks noChangeAspect="1"/>
          </p:cNvPicPr>
          <p:nvPr/>
        </p:nvPicPr>
        <p:blipFill rotWithShape="1">
          <a:blip r:embed="rId20">
            <a:extLst>
              <a:ext uri="{28A0092B-C50C-407E-A947-70E740481C1C}">
                <a14:useLocalDpi xmlns:a14="http://schemas.microsoft.com/office/drawing/2010/main" val="0"/>
              </a:ext>
            </a:extLst>
          </a:blip>
          <a:srcRect l="65557" t="26531" r="6332" b="5761"/>
          <a:stretch/>
        </p:blipFill>
        <p:spPr>
          <a:xfrm>
            <a:off x="13998677" y="15633700"/>
            <a:ext cx="2556387" cy="3461774"/>
          </a:xfrm>
          <a:prstGeom prst="rect">
            <a:avLst/>
          </a:prstGeom>
        </p:spPr>
      </p:pic>
      <p:pic>
        <p:nvPicPr>
          <p:cNvPr id="56" name="Imagen 55" descr="Una captura de pantalla de una red social&#10;&#10;Descripción generada automáticamente">
            <a:extLst>
              <a:ext uri="{FF2B5EF4-FFF2-40B4-BE49-F238E27FC236}">
                <a16:creationId xmlns:a16="http://schemas.microsoft.com/office/drawing/2014/main" id="{AA229165-612D-4A3C-875B-19E8AD950F9C}"/>
              </a:ext>
            </a:extLst>
          </p:cNvPr>
          <p:cNvPicPr>
            <a:picLocks noChangeAspect="1"/>
          </p:cNvPicPr>
          <p:nvPr/>
        </p:nvPicPr>
        <p:blipFill rotWithShape="1">
          <a:blip r:embed="rId18">
            <a:extLst>
              <a:ext uri="{28A0092B-C50C-407E-A947-70E740481C1C}">
                <a14:useLocalDpi xmlns:a14="http://schemas.microsoft.com/office/drawing/2010/main" val="0"/>
              </a:ext>
            </a:extLst>
          </a:blip>
          <a:srcRect l="65355" t="27734" r="6387" b="5338"/>
          <a:stretch/>
        </p:blipFill>
        <p:spPr>
          <a:xfrm>
            <a:off x="6684472" y="15785193"/>
            <a:ext cx="2293581" cy="3054146"/>
          </a:xfrm>
          <a:prstGeom prst="rect">
            <a:avLst/>
          </a:prstGeom>
        </p:spPr>
      </p:pic>
      <p:pic>
        <p:nvPicPr>
          <p:cNvPr id="57" name="Imagen 56" descr="Captura de pantalla de un celular&#10;&#10;Descripción generada automáticamente">
            <a:extLst>
              <a:ext uri="{FF2B5EF4-FFF2-40B4-BE49-F238E27FC236}">
                <a16:creationId xmlns:a16="http://schemas.microsoft.com/office/drawing/2014/main" id="{93C4B72E-A6C8-414B-B3F7-AB7850B2D3EB}"/>
              </a:ext>
            </a:extLst>
          </p:cNvPr>
          <p:cNvPicPr>
            <a:picLocks noChangeAspect="1"/>
          </p:cNvPicPr>
          <p:nvPr/>
        </p:nvPicPr>
        <p:blipFill rotWithShape="1">
          <a:blip r:embed="rId17">
            <a:extLst>
              <a:ext uri="{28A0092B-C50C-407E-A947-70E740481C1C}">
                <a14:useLocalDpi xmlns:a14="http://schemas.microsoft.com/office/drawing/2010/main" val="0"/>
              </a:ext>
            </a:extLst>
          </a:blip>
          <a:srcRect l="35175" t="26400" r="36274" b="19954"/>
          <a:stretch/>
        </p:blipFill>
        <p:spPr>
          <a:xfrm>
            <a:off x="2165350" y="16705420"/>
            <a:ext cx="2212873" cy="2337702"/>
          </a:xfrm>
          <a:prstGeom prst="rect">
            <a:avLst/>
          </a:prstGeom>
        </p:spPr>
      </p:pic>
      <p:sp>
        <p:nvSpPr>
          <p:cNvPr id="45" name="CuadroTexto 44">
            <a:extLst>
              <a:ext uri="{FF2B5EF4-FFF2-40B4-BE49-F238E27FC236}">
                <a16:creationId xmlns:a16="http://schemas.microsoft.com/office/drawing/2014/main" id="{645A385E-3137-4BD3-8ADE-E46D66F56C67}"/>
              </a:ext>
            </a:extLst>
          </p:cNvPr>
          <p:cNvSpPr txBox="1"/>
          <p:nvPr/>
        </p:nvSpPr>
        <p:spPr>
          <a:xfrm>
            <a:off x="9867900" y="15011400"/>
            <a:ext cx="6324600" cy="369332"/>
          </a:xfrm>
          <a:prstGeom prst="rect">
            <a:avLst/>
          </a:prstGeom>
          <a:noFill/>
        </p:spPr>
        <p:txBody>
          <a:bodyPr wrap="square" rtlCol="0">
            <a:spAutoFit/>
          </a:bodyPr>
          <a:lstStyle/>
          <a:p>
            <a:r>
              <a:rPr lang="es-ES" u="sng" dirty="0">
                <a:solidFill>
                  <a:schemeClr val="accent1">
                    <a:lumMod val="75000"/>
                  </a:schemeClr>
                </a:solidFill>
              </a:rPr>
              <a:t>EXHIBITIONS</a:t>
            </a:r>
          </a:p>
        </p:txBody>
      </p:sp>
      <p:sp>
        <p:nvSpPr>
          <p:cNvPr id="46" name="Rectángulo 45">
            <a:extLst>
              <a:ext uri="{FF2B5EF4-FFF2-40B4-BE49-F238E27FC236}">
                <a16:creationId xmlns:a16="http://schemas.microsoft.com/office/drawing/2014/main" id="{8AF6C751-7A7F-4848-AAEB-639A344BDBA3}"/>
              </a:ext>
            </a:extLst>
          </p:cNvPr>
          <p:cNvSpPr/>
          <p:nvPr/>
        </p:nvSpPr>
        <p:spPr>
          <a:xfrm>
            <a:off x="2791326" y="3295650"/>
            <a:ext cx="15610974" cy="401955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ángulo 46">
            <a:extLst>
              <a:ext uri="{FF2B5EF4-FFF2-40B4-BE49-F238E27FC236}">
                <a16:creationId xmlns:a16="http://schemas.microsoft.com/office/drawing/2014/main" id="{AB54B78D-B76D-42D7-B06C-F51CD3F7CA78}"/>
              </a:ext>
            </a:extLst>
          </p:cNvPr>
          <p:cNvSpPr/>
          <p:nvPr/>
        </p:nvSpPr>
        <p:spPr>
          <a:xfrm>
            <a:off x="12763500" y="7962900"/>
            <a:ext cx="8324850" cy="565785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Rectángulo 47">
            <a:extLst>
              <a:ext uri="{FF2B5EF4-FFF2-40B4-BE49-F238E27FC236}">
                <a16:creationId xmlns:a16="http://schemas.microsoft.com/office/drawing/2014/main" id="{059FC413-F3CB-4C38-9E49-69E5B83BCA54}"/>
              </a:ext>
            </a:extLst>
          </p:cNvPr>
          <p:cNvSpPr/>
          <p:nvPr/>
        </p:nvSpPr>
        <p:spPr>
          <a:xfrm>
            <a:off x="133350" y="7505700"/>
            <a:ext cx="12401550" cy="73152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ctángulo 48">
            <a:extLst>
              <a:ext uri="{FF2B5EF4-FFF2-40B4-BE49-F238E27FC236}">
                <a16:creationId xmlns:a16="http://schemas.microsoft.com/office/drawing/2014/main" id="{EA44978E-6ABF-4A56-A755-A381AC2B12F9}"/>
              </a:ext>
            </a:extLst>
          </p:cNvPr>
          <p:cNvSpPr/>
          <p:nvPr/>
        </p:nvSpPr>
        <p:spPr>
          <a:xfrm>
            <a:off x="4171950" y="19316700"/>
            <a:ext cx="12934950" cy="73152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ángulo 49">
            <a:extLst>
              <a:ext uri="{FF2B5EF4-FFF2-40B4-BE49-F238E27FC236}">
                <a16:creationId xmlns:a16="http://schemas.microsoft.com/office/drawing/2014/main" id="{FA691840-CD56-4A90-A625-A3319AB5F9C7}"/>
              </a:ext>
            </a:extLst>
          </p:cNvPr>
          <p:cNvSpPr/>
          <p:nvPr/>
        </p:nvSpPr>
        <p:spPr>
          <a:xfrm>
            <a:off x="3676650" y="26955750"/>
            <a:ext cx="13982700" cy="2838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1916274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TotalTime>
  <Words>486</Words>
  <Application>Microsoft Office PowerPoint</Application>
  <PresentationFormat>Personalizado</PresentationFormat>
  <Paragraphs>57</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Calibri Light</vt:lpstr>
      <vt:lpstr>Times New Roman</vt:lpstr>
      <vt:lpstr>Wingdings</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Eva Landia</dc:creator>
  <cp:lastModifiedBy>Eva Landia</cp:lastModifiedBy>
  <cp:revision>20</cp:revision>
  <dcterms:created xsi:type="dcterms:W3CDTF">2020-05-05T10:42:44Z</dcterms:created>
  <dcterms:modified xsi:type="dcterms:W3CDTF">2020-05-10T11:32:51Z</dcterms:modified>
</cp:coreProperties>
</file>